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78" r:id="rId3"/>
    <p:sldId id="270" r:id="rId4"/>
    <p:sldId id="290" r:id="rId5"/>
    <p:sldId id="301" r:id="rId6"/>
    <p:sldId id="303" r:id="rId7"/>
    <p:sldId id="302" r:id="rId8"/>
    <p:sldId id="300" r:id="rId9"/>
    <p:sldId id="304" r:id="rId10"/>
    <p:sldId id="314" r:id="rId11"/>
    <p:sldId id="315" r:id="rId12"/>
    <p:sldId id="316" r:id="rId13"/>
    <p:sldId id="317" r:id="rId14"/>
    <p:sldId id="318" r:id="rId15"/>
    <p:sldId id="319" r:id="rId16"/>
    <p:sldId id="288" r:id="rId17"/>
    <p:sldId id="289" r:id="rId18"/>
    <p:sldId id="321" r:id="rId19"/>
    <p:sldId id="322" r:id="rId20"/>
    <p:sldId id="326" r:id="rId21"/>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xmlns="">
        <p15:guide id="1" orient="horz" pos="1616">
          <p15:clr>
            <a:srgbClr val="A4A3A4"/>
          </p15:clr>
        </p15:guide>
        <p15:guide id="2" pos="29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7E27"/>
    <a:srgbClr val="66FF33"/>
    <a:srgbClr val="01457D"/>
    <a:srgbClr val="025EAA"/>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25207" autoAdjust="0"/>
    <p:restoredTop sz="94660"/>
  </p:normalViewPr>
  <p:slideViewPr>
    <p:cSldViewPr snapToGrid="0">
      <p:cViewPr varScale="1">
        <p:scale>
          <a:sx n="152" d="100"/>
          <a:sy n="152" d="100"/>
        </p:scale>
        <p:origin x="-444" y="-96"/>
      </p:cViewPr>
      <p:guideLst>
        <p:guide orient="horz" pos="1616"/>
        <p:guide pos="292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文本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pic>
        <p:nvPicPr>
          <p:cNvPr id="6" name="图片 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charset="-122"/>
                <a:ea typeface="微软雅黑" panose="020B0503020204020204" charset="-122"/>
              </a:rPr>
              <a:t>中</a:t>
            </a:r>
            <a:r>
              <a:rPr lang="zh-CN" altLang="en-US" sz="2400" b="1" dirty="0">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5015476" y="2542265"/>
            <a:ext cx="2339975" cy="50270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smtClean="0">
                <a:solidFill>
                  <a:schemeClr val="tx1"/>
                </a:solidFill>
                <a:latin typeface="楷体" pitchFamily="49" charset="-122"/>
                <a:ea typeface="楷体" pitchFamily="49" charset="-122"/>
              </a:rPr>
              <a:t>第一章  第</a:t>
            </a:r>
            <a:r>
              <a:rPr lang="en-US" altLang="zh-CN" sz="4000" baseline="-25000" dirty="0" smtClean="0">
                <a:solidFill>
                  <a:schemeClr val="tx1"/>
                </a:solidFill>
                <a:latin typeface="楷体" pitchFamily="49" charset="-122"/>
                <a:ea typeface="楷体" pitchFamily="49" charset="-122"/>
              </a:rPr>
              <a:t>1</a:t>
            </a:r>
            <a:r>
              <a:rPr lang="zh-CN" altLang="en-US" sz="4000" baseline="-25000" dirty="0" smtClean="0">
                <a:solidFill>
                  <a:schemeClr val="tx1"/>
                </a:solidFill>
                <a:latin typeface="楷体" pitchFamily="49" charset="-122"/>
                <a:ea typeface="楷体" pitchFamily="49" charset="-122"/>
              </a:rPr>
              <a:t>节</a:t>
            </a:r>
            <a:endParaRPr lang="zh-CN" sz="4000" baseline="-25000" dirty="0">
              <a:solidFill>
                <a:schemeClr val="tx1"/>
              </a:solidFill>
              <a:latin typeface="楷体" pitchFamily="49" charset="-122"/>
              <a:ea typeface="楷体" pitchFamily="49" charset="-122"/>
            </a:endParaRPr>
          </a:p>
        </p:txBody>
      </p:sp>
      <p:sp>
        <p:nvSpPr>
          <p:cNvPr id="5" name="Shape 40"/>
          <p:cNvSpPr/>
          <p:nvPr/>
        </p:nvSpPr>
        <p:spPr>
          <a:xfrm>
            <a:off x="4299585" y="1086485"/>
            <a:ext cx="4667250"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smtClean="0">
                <a:solidFill>
                  <a:srgbClr val="007E27"/>
                </a:solidFill>
                <a:latin typeface="方正姚体" panose="02010601030101010101" pitchFamily="2" charset="-122"/>
                <a:ea typeface="方正姚体" panose="02010601030101010101" pitchFamily="2" charset="-122"/>
              </a:rPr>
              <a:t>沪科版 物理</a:t>
            </a:r>
            <a:r>
              <a:rPr lang="zh-CN" altLang="en-US" sz="2400" b="1" baseline="-25000" dirty="0" smtClean="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4299199" y="3282126"/>
            <a:ext cx="3314248"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en-US" altLang="zh-CN" sz="6000" b="1" baseline="-25000" dirty="0" smtClean="0">
                <a:solidFill>
                  <a:srgbClr val="FF0000"/>
                </a:solidFill>
                <a:latin typeface="华文楷体" panose="02010600040101010101" pitchFamily="2" charset="-122"/>
                <a:ea typeface="华文楷体" panose="02010600040101010101" pitchFamily="2" charset="-122"/>
              </a:rPr>
              <a:t>       </a:t>
            </a:r>
            <a:r>
              <a:rPr lang="zh-CN" altLang="en-US" sz="6000" b="1" baseline="-25000" dirty="0" smtClean="0">
                <a:solidFill>
                  <a:srgbClr val="FF0000"/>
                </a:solidFill>
                <a:latin typeface="华文楷体" panose="02010600040101010101" pitchFamily="2" charset="-122"/>
                <a:ea typeface="华文楷体" panose="02010600040101010101" pitchFamily="2" charset="-122"/>
              </a:rPr>
              <a:t>走进神奇</a:t>
            </a:r>
          </a:p>
        </p:txBody>
      </p:sp>
      <p:sp>
        <p:nvSpPr>
          <p:cNvPr id="4" name="矩形 3"/>
          <p:cNvSpPr/>
          <p:nvPr/>
        </p:nvSpPr>
        <p:spPr>
          <a:xfrm>
            <a:off x="217314" y="205009"/>
            <a:ext cx="1530566" cy="30543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a:t>
            </a:r>
            <a:r>
              <a:rPr kumimoji="0" lang="zh-CN" altLang="en-US" sz="1400" b="1"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课堂</a:t>
            </a:r>
            <a:endParaRPr kumimoji="0" lang="zh-CN" altLang="en-US" sz="1400" b="1" u="none" strike="noStrike" cap="none" spc="0" normalizeH="0" baseline="0" dirty="0">
              <a:ln>
                <a:noFill/>
              </a:ln>
              <a:solidFill>
                <a:schemeClr val="bg1"/>
              </a:solidFill>
              <a:effectLst>
                <a:outerShdw blurRad="38100" dist="38100" dir="2700000" algn="tl">
                  <a:srgbClr val="000000">
                    <a:alpha val="43137"/>
                  </a:srgbClr>
                </a:outerShdw>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sp>
        <p:nvSpPr>
          <p:cNvPr id="7" name="文本框 6"/>
          <p:cNvSpPr txBox="1"/>
          <p:nvPr/>
        </p:nvSpPr>
        <p:spPr>
          <a:xfrm>
            <a:off x="6744970" y="2163948"/>
            <a:ext cx="16903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rPr>
              <a:t>（八年级物理）</a:t>
            </a:r>
            <a:endParaRPr kumimoji="0" lang="zh-CN" altLang="en-US" sz="1800" b="0" i="0" u="none" strike="noStrike" cap="none" spc="0" normalizeH="0" baseline="0" dirty="0">
              <a:ln>
                <a:noFill/>
              </a:ln>
              <a:solidFill>
                <a:srgbClr val="000000"/>
              </a:solidFill>
              <a:effectLst/>
              <a:uFillTx/>
              <a:latin typeface="方正幼线简体" panose="03000509000000000000" pitchFamily="65" charset="-122"/>
              <a:ea typeface="方正幼线简体" panose="03000509000000000000" pitchFamily="65" charset="-122"/>
              <a:sym typeface="Arial" panose="020B0604020202020204"/>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49642" y="913474"/>
            <a:ext cx="3306395" cy="3303852"/>
          </a:xfrm>
          <a:prstGeom prst="rect">
            <a:avLst/>
          </a:prstGeom>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649910" y="230102"/>
            <a:ext cx="3966734" cy="489416"/>
          </a:xfrm>
        </p:spPr>
        <p:txBody>
          <a:bodyPr>
            <a:scene3d>
              <a:camera prst="orthographicFront"/>
              <a:lightRig rig="threePt" dir="t"/>
            </a:scene3d>
          </a:bodyPr>
          <a:lstStyle/>
          <a:p>
            <a:pPr fontAlgn="base"/>
            <a:r>
              <a:rPr lang="zh-CN" altLang="en-US" sz="3200" strike="noStrike" noProof="1">
                <a:solidFill>
                  <a:schemeClr val="bg1">
                    <a:lumMod val="10000"/>
                  </a:schemeClr>
                </a:solidFill>
                <a:latin typeface="华文行楷" panose="02010800040101010101" pitchFamily="2" charset="-122"/>
                <a:ea typeface="华文行楷" panose="02010800040101010101" pitchFamily="2" charset="-122"/>
              </a:rPr>
              <a:t>万家灯火从何而来？</a:t>
            </a:r>
          </a:p>
        </p:txBody>
      </p:sp>
      <p:pic>
        <p:nvPicPr>
          <p:cNvPr id="4" name="图片 3"/>
          <p:cNvPicPr>
            <a:picLocks noChangeAspect="1"/>
          </p:cNvPicPr>
          <p:nvPr/>
        </p:nvPicPr>
        <p:blipFill>
          <a:blip r:embed="rId2"/>
          <a:stretch>
            <a:fillRect/>
          </a:stretch>
        </p:blipFill>
        <p:spPr>
          <a:xfrm>
            <a:off x="1255602" y="789064"/>
            <a:ext cx="6755349" cy="2494767"/>
          </a:xfrm>
          <a:prstGeom prst="rect">
            <a:avLst/>
          </a:prstGeom>
          <a:ln>
            <a:noFill/>
          </a:ln>
          <a:effectLst>
            <a:outerShdw blurRad="190500" algn="tl" rotWithShape="0">
              <a:srgbClr val="000000">
                <a:alpha val="70000"/>
              </a:srgbClr>
            </a:outerShdw>
          </a:effectLst>
        </p:spPr>
      </p:pic>
      <p:sp>
        <p:nvSpPr>
          <p:cNvPr id="5" name="标题 1"/>
          <p:cNvSpPr>
            <a:spLocks noGrp="1"/>
          </p:cNvSpPr>
          <p:nvPr/>
        </p:nvSpPr>
        <p:spPr>
          <a:xfrm>
            <a:off x="659128" y="3560352"/>
            <a:ext cx="7948295" cy="113030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lnSpc>
                <a:spcPct val="150000"/>
              </a:lnSpc>
            </a:pPr>
            <a:r>
              <a:rPr lang="zh-CN" altLang="en-US" sz="2000" strike="noStrike" noProof="1" smtClean="0">
                <a:solidFill>
                  <a:schemeClr val="bg1">
                    <a:lumMod val="10000"/>
                  </a:schemeClr>
                </a:solidFill>
                <a:latin typeface="微软雅黑" panose="020B0503020204020204" charset="-122"/>
                <a:ea typeface="微软雅黑" panose="020B0503020204020204" charset="-122"/>
              </a:rPr>
              <a:t>      世界</a:t>
            </a:r>
            <a:r>
              <a:rPr lang="zh-CN" altLang="en-US" sz="2000" strike="noStrike" noProof="1">
                <a:solidFill>
                  <a:schemeClr val="bg1">
                    <a:lumMod val="10000"/>
                  </a:schemeClr>
                </a:solidFill>
                <a:latin typeface="微软雅黑" panose="020B0503020204020204" charset="-122"/>
                <a:ea typeface="微软雅黑" panose="020B0503020204020204" charset="-122"/>
              </a:rPr>
              <a:t>上大部分电能依靠火力、水力、风力、核能等能源推动发电机发电，所以叫</a:t>
            </a:r>
            <a:r>
              <a:rPr lang="en-US" altLang="zh-CN" sz="2000" strike="noStrike" noProof="1">
                <a:solidFill>
                  <a:schemeClr val="bg1">
                    <a:lumMod val="10000"/>
                  </a:schemeClr>
                </a:solidFill>
                <a:latin typeface="微软雅黑" panose="020B0503020204020204" charset="-122"/>
                <a:ea typeface="微软雅黑" panose="020B0503020204020204" charset="-122"/>
              </a:rPr>
              <a:t>“</a:t>
            </a:r>
            <a:r>
              <a:rPr lang="zh-CN" altLang="en-US" sz="2000" strike="noStrike" noProof="1">
                <a:solidFill>
                  <a:schemeClr val="bg1">
                    <a:lumMod val="10000"/>
                  </a:schemeClr>
                </a:solidFill>
                <a:latin typeface="微软雅黑" panose="020B0503020204020204" charset="-122"/>
                <a:ea typeface="微软雅黑" panose="020B0503020204020204" charset="-122"/>
                <a:sym typeface="+mn-ea"/>
              </a:rPr>
              <a:t>二次能源</a:t>
            </a:r>
            <a:r>
              <a:rPr lang="en-US" altLang="zh-CN" sz="2000" strike="noStrike" noProof="1">
                <a:solidFill>
                  <a:schemeClr val="bg1">
                    <a:lumMod val="10000"/>
                  </a:schemeClr>
                </a:solidFill>
                <a:latin typeface="微软雅黑" panose="020B0503020204020204" charset="-122"/>
                <a:ea typeface="微软雅黑" panose="020B0503020204020204" charset="-122"/>
              </a:rPr>
              <a:t>”</a:t>
            </a:r>
            <a:r>
              <a:rPr lang="zh-CN" altLang="en-US" sz="2000" strike="noStrike" noProof="1">
                <a:solidFill>
                  <a:schemeClr val="bg1">
                    <a:lumMod val="10000"/>
                  </a:schemeClr>
                </a:solidFill>
                <a:latin typeface="微软雅黑" panose="020B0503020204020204" charset="-122"/>
                <a:ea typeface="微软雅黑" panose="020B0503020204020204" charset="-122"/>
              </a:rPr>
              <a:t>，产生的电能从发电厂输送到千家万户，便可以用来照明。</a:t>
            </a:r>
          </a:p>
        </p:txBody>
      </p:sp>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8</a:t>
            </a:r>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041376" y="250676"/>
            <a:ext cx="3162211" cy="427166"/>
          </a:xfrm>
        </p:spPr>
        <p:txBody>
          <a:bodyPr>
            <a:scene3d>
              <a:camera prst="orthographicFront"/>
              <a:lightRig rig="threePt" dir="t"/>
            </a:scene3d>
          </a:bodyPr>
          <a:lstStyle/>
          <a:p>
            <a:pPr fontAlgn="base"/>
            <a:r>
              <a:rPr lang="zh-CN" altLang="en-US" sz="3200" strike="noStrike" noProof="1">
                <a:solidFill>
                  <a:schemeClr val="bg1">
                    <a:lumMod val="10000"/>
                  </a:schemeClr>
                </a:solidFill>
                <a:latin typeface="华文行楷" panose="02010800040101010101" pitchFamily="2" charset="-122"/>
                <a:ea typeface="华文行楷" panose="02010800040101010101" pitchFamily="2" charset="-122"/>
              </a:rPr>
              <a:t>跳得更高的秘密</a:t>
            </a:r>
          </a:p>
        </p:txBody>
      </p:sp>
      <p:pic>
        <p:nvPicPr>
          <p:cNvPr id="4" name="图片 3"/>
          <p:cNvPicPr>
            <a:picLocks noChangeAspect="1"/>
          </p:cNvPicPr>
          <p:nvPr/>
        </p:nvPicPr>
        <p:blipFill>
          <a:blip r:embed="rId2"/>
          <a:stretch>
            <a:fillRect/>
          </a:stretch>
        </p:blipFill>
        <p:spPr>
          <a:xfrm>
            <a:off x="1306652" y="817880"/>
            <a:ext cx="6631658" cy="2745402"/>
          </a:xfrm>
          <a:prstGeom prst="rect">
            <a:avLst/>
          </a:prstGeom>
          <a:ln>
            <a:noFill/>
          </a:ln>
          <a:effectLst>
            <a:outerShdw blurRad="190500" algn="tl" rotWithShape="0">
              <a:srgbClr val="000000">
                <a:alpha val="70000"/>
              </a:srgbClr>
            </a:outerShdw>
          </a:effectLst>
        </p:spPr>
      </p:pic>
      <p:sp>
        <p:nvSpPr>
          <p:cNvPr id="5" name="标题 1"/>
          <p:cNvSpPr>
            <a:spLocks noGrp="1"/>
          </p:cNvSpPr>
          <p:nvPr/>
        </p:nvSpPr>
        <p:spPr>
          <a:xfrm>
            <a:off x="731927" y="3703320"/>
            <a:ext cx="7954645" cy="1106805"/>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lnSpc>
                <a:spcPct val="150000"/>
              </a:lnSpc>
            </a:pPr>
            <a:r>
              <a:rPr lang="zh-CN" altLang="en-US" sz="2000" strike="noStrike" noProof="1" smtClean="0">
                <a:solidFill>
                  <a:schemeClr val="bg1">
                    <a:lumMod val="10000"/>
                  </a:schemeClr>
                </a:solidFill>
                <a:latin typeface="微软雅黑" panose="020B0503020204020204" charset="-122"/>
                <a:ea typeface="微软雅黑" panose="020B0503020204020204" charset="-122"/>
              </a:rPr>
              <a:t>       运动员</a:t>
            </a:r>
            <a:r>
              <a:rPr lang="zh-CN" altLang="en-US" sz="2000" strike="noStrike" noProof="1">
                <a:solidFill>
                  <a:schemeClr val="bg1">
                    <a:lumMod val="10000"/>
                  </a:schemeClr>
                </a:solidFill>
                <a:latin typeface="微软雅黑" panose="020B0503020204020204" charset="-122"/>
                <a:ea typeface="微软雅黑" panose="020B0503020204020204" charset="-122"/>
              </a:rPr>
              <a:t>先助跑一段距离，积蓄一定的动能，在借助撑杆把动能转化为弹性势能，撑杆再将弹性势能转化为运动员的重力势能，让运动员能跃过横杆。</a:t>
            </a:r>
          </a:p>
        </p:txBody>
      </p:sp>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9</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标题 1"/>
          <p:cNvSpPr>
            <a:spLocks noGrp="1"/>
          </p:cNvSpPr>
          <p:nvPr>
            <p:ph type="title"/>
          </p:nvPr>
        </p:nvSpPr>
        <p:spPr>
          <a:xfrm>
            <a:off x="998300" y="596096"/>
            <a:ext cx="6880786" cy="582464"/>
          </a:xfrm>
        </p:spPr>
        <p:txBody>
          <a:bodyPr anchor="ctr"/>
          <a:lstStyle/>
          <a:p>
            <a:pPr algn="l"/>
            <a:r>
              <a:rPr lang="zh-CN" altLang="en-US" sz="2800" dirty="0">
                <a:solidFill>
                  <a:schemeClr val="bg1">
                    <a:lumMod val="10000"/>
                  </a:schemeClr>
                </a:solidFill>
                <a:latin typeface="华文行楷" panose="02010800040101010101" pitchFamily="2" charset="-122"/>
                <a:ea typeface="华文行楷" panose="02010800040101010101" pitchFamily="2" charset="-122"/>
              </a:rPr>
              <a:t>筷子插入装有水的碗里看上去筷子是弯的？</a:t>
            </a:r>
          </a:p>
        </p:txBody>
      </p:sp>
      <p:pic>
        <p:nvPicPr>
          <p:cNvPr id="4" name="图片 3"/>
          <p:cNvPicPr>
            <a:picLocks noChangeAspect="1"/>
          </p:cNvPicPr>
          <p:nvPr/>
        </p:nvPicPr>
        <p:blipFill>
          <a:blip r:embed="rId2"/>
          <a:stretch>
            <a:fillRect/>
          </a:stretch>
        </p:blipFill>
        <p:spPr>
          <a:xfrm>
            <a:off x="998300" y="1352207"/>
            <a:ext cx="3380142" cy="2722575"/>
          </a:xfrm>
          <a:prstGeom prst="rect">
            <a:avLst/>
          </a:prstGeom>
          <a:ln>
            <a:noFill/>
          </a:ln>
          <a:effectLst>
            <a:outerShdw blurRad="190500" algn="tl" rotWithShape="0">
              <a:srgbClr val="000000">
                <a:alpha val="70000"/>
              </a:srgbClr>
            </a:outerShdw>
          </a:effectLst>
        </p:spPr>
      </p:pic>
      <p:sp>
        <p:nvSpPr>
          <p:cNvPr id="5" name="标题 1"/>
          <p:cNvSpPr>
            <a:spLocks noGrp="1"/>
          </p:cNvSpPr>
          <p:nvPr/>
        </p:nvSpPr>
        <p:spPr>
          <a:xfrm>
            <a:off x="4783511" y="1352207"/>
            <a:ext cx="3400425" cy="3954618"/>
          </a:xfrm>
          <a:prstGeom prst="rect">
            <a:avLst/>
          </a:prstGeom>
          <a:noFill/>
          <a:ln w="9525">
            <a:noFill/>
          </a:ln>
        </p:spPr>
        <p:txBody>
          <a:bodyPr anchor="ctr"/>
          <a:lstStyle/>
          <a:p>
            <a:pPr>
              <a:lnSpc>
                <a:spcPct val="150000"/>
              </a:lnSpc>
            </a:pPr>
            <a:r>
              <a:rPr lang="zh-CN" altLang="en-US" sz="2000" dirty="0">
                <a:solidFill>
                  <a:schemeClr val="bg1">
                    <a:lumMod val="10000"/>
                  </a:schemeClr>
                </a:solidFill>
                <a:latin typeface="微软雅黑" panose="020B0503020204020204" charset="-122"/>
                <a:ea typeface="微软雅黑" panose="020B0503020204020204" charset="-122"/>
              </a:rPr>
              <a:t>这是由于筷子插入水中后筷子的反射光从水中斜射入空气中时光线发生偏折进入人眼里，所以看上去是弯的。</a:t>
            </a:r>
          </a:p>
          <a:p>
            <a:endParaRPr lang="zh-CN" altLang="en-US" sz="2800" b="1" dirty="0">
              <a:solidFill>
                <a:srgbClr val="FF0000"/>
              </a:solidFill>
              <a:latin typeface="Arial" panose="020B0604020202020204" pitchFamily="34" charset="0"/>
              <a:ea typeface="宋体" panose="02010600030101010101" pitchFamily="2" charset="-122"/>
            </a:endParaRPr>
          </a:p>
          <a:p>
            <a:endParaRPr lang="zh-CN" altLang="en-US" sz="2800" b="1" dirty="0">
              <a:solidFill>
                <a:srgbClr val="FF0000"/>
              </a:solidFill>
              <a:latin typeface="Arial" panose="020B0604020202020204" pitchFamily="34" charset="0"/>
              <a:ea typeface="宋体" panose="02010600030101010101" pitchFamily="2" charset="-122"/>
            </a:endParaRPr>
          </a:p>
          <a:p>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10</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865850" y="323045"/>
            <a:ext cx="3581671" cy="502284"/>
          </a:xfrm>
        </p:spPr>
        <p:txBody>
          <a:bodyPr>
            <a:scene3d>
              <a:camera prst="orthographicFront"/>
              <a:lightRig rig="threePt" dir="t"/>
            </a:scene3d>
          </a:bodyPr>
          <a:lstStyle/>
          <a:p>
            <a:pPr fontAlgn="base"/>
            <a:r>
              <a:rPr lang="zh-CN" altLang="en-US" sz="3200" strike="noStrike" noProof="1">
                <a:solidFill>
                  <a:schemeClr val="bg1">
                    <a:lumMod val="10000"/>
                  </a:schemeClr>
                </a:solidFill>
                <a:latin typeface="华文行楷" panose="02010800040101010101" pitchFamily="2" charset="-122"/>
                <a:ea typeface="华文行楷" panose="02010800040101010101" pitchFamily="2" charset="-122"/>
              </a:rPr>
              <a:t>人类也能创造神奇</a:t>
            </a:r>
          </a:p>
        </p:txBody>
      </p:sp>
      <p:pic>
        <p:nvPicPr>
          <p:cNvPr id="4" name="图片 3"/>
          <p:cNvPicPr>
            <a:picLocks noChangeAspect="1"/>
          </p:cNvPicPr>
          <p:nvPr/>
        </p:nvPicPr>
        <p:blipFill>
          <a:blip r:embed="rId2"/>
          <a:stretch>
            <a:fillRect/>
          </a:stretch>
        </p:blipFill>
        <p:spPr>
          <a:xfrm>
            <a:off x="1021819" y="1241576"/>
            <a:ext cx="3135738" cy="3038294"/>
          </a:xfrm>
          <a:prstGeom prst="rect">
            <a:avLst/>
          </a:prstGeom>
          <a:ln>
            <a:noFill/>
          </a:ln>
          <a:effectLst>
            <a:outerShdw blurRad="190500" algn="tl" rotWithShape="0">
              <a:srgbClr val="000000">
                <a:alpha val="70000"/>
              </a:srgbClr>
            </a:outerShdw>
          </a:effectLst>
        </p:spPr>
      </p:pic>
      <p:sp>
        <p:nvSpPr>
          <p:cNvPr id="5" name="标题 1"/>
          <p:cNvSpPr>
            <a:spLocks noGrp="1"/>
          </p:cNvSpPr>
          <p:nvPr/>
        </p:nvSpPr>
        <p:spPr>
          <a:xfrm>
            <a:off x="5115283" y="1905378"/>
            <a:ext cx="3342694" cy="855345"/>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lnSpc>
                <a:spcPct val="200000"/>
              </a:lnSpc>
            </a:pPr>
            <a:r>
              <a:rPr lang="zh-CN" altLang="en-US" sz="2695" strike="noStrike" noProof="1">
                <a:solidFill>
                  <a:schemeClr val="bg1">
                    <a:lumMod val="10000"/>
                  </a:schemeClr>
                </a:solidFill>
                <a:latin typeface="微软雅黑" panose="020B0503020204020204" charset="-122"/>
                <a:ea typeface="微软雅黑" panose="020B0503020204020204" charset="-122"/>
              </a:rPr>
              <a:t>阿波罗登月计划</a:t>
            </a:r>
            <a:r>
              <a:rPr lang="zh-CN" altLang="en-US" sz="2695" strike="noStrike" noProof="1" smtClean="0">
                <a:solidFill>
                  <a:schemeClr val="bg1">
                    <a:lumMod val="10000"/>
                  </a:schemeClr>
                </a:solidFill>
                <a:latin typeface="微软雅黑" panose="020B0503020204020204" charset="-122"/>
                <a:ea typeface="微软雅黑" panose="020B0503020204020204" charset="-122"/>
              </a:rPr>
              <a:t>，</a:t>
            </a:r>
            <a:endParaRPr lang="en-US" altLang="zh-CN" sz="2695" strike="noStrike" noProof="1" smtClean="0">
              <a:solidFill>
                <a:schemeClr val="bg1">
                  <a:lumMod val="10000"/>
                </a:schemeClr>
              </a:solidFill>
              <a:latin typeface="微软雅黑" panose="020B0503020204020204" charset="-122"/>
              <a:ea typeface="微软雅黑" panose="020B0503020204020204" charset="-122"/>
            </a:endParaRPr>
          </a:p>
          <a:p>
            <a:pPr algn="l" fontAlgn="base">
              <a:lnSpc>
                <a:spcPct val="200000"/>
              </a:lnSpc>
            </a:pPr>
            <a:r>
              <a:rPr lang="zh-CN" altLang="en-US" sz="2695" strike="noStrike" noProof="1" smtClean="0">
                <a:solidFill>
                  <a:schemeClr val="bg1">
                    <a:lumMod val="10000"/>
                  </a:schemeClr>
                </a:solidFill>
                <a:latin typeface="微软雅黑" panose="020B0503020204020204" charset="-122"/>
                <a:ea typeface="微软雅黑" panose="020B0503020204020204" charset="-122"/>
              </a:rPr>
              <a:t>人类</a:t>
            </a:r>
            <a:r>
              <a:rPr lang="zh-CN" altLang="en-US" sz="2695" strike="noStrike" noProof="1">
                <a:solidFill>
                  <a:schemeClr val="bg1">
                    <a:lumMod val="10000"/>
                  </a:schemeClr>
                </a:solidFill>
                <a:latin typeface="微软雅黑" panose="020B0503020204020204" charset="-122"/>
                <a:ea typeface="微软雅黑" panose="020B0503020204020204" charset="-122"/>
              </a:rPr>
              <a:t>首次登上</a:t>
            </a:r>
            <a:r>
              <a:rPr lang="zh-CN" altLang="en-US" sz="2695" strike="noStrike" noProof="1" smtClean="0">
                <a:solidFill>
                  <a:schemeClr val="bg1">
                    <a:lumMod val="10000"/>
                  </a:schemeClr>
                </a:solidFill>
                <a:latin typeface="微软雅黑" panose="020B0503020204020204" charset="-122"/>
                <a:ea typeface="微软雅黑" panose="020B0503020204020204" charset="-122"/>
              </a:rPr>
              <a:t>月球。</a:t>
            </a:r>
            <a:endParaRPr lang="zh-CN" altLang="en-US" sz="2695" strike="noStrike" noProof="1">
              <a:solidFill>
                <a:schemeClr val="bg1">
                  <a:lumMod val="10000"/>
                </a:schemeClr>
              </a:solidFill>
              <a:latin typeface="微软雅黑" panose="020B0503020204020204" charset="-122"/>
              <a:ea typeface="微软雅黑" panose="020B0503020204020204" charset="-122"/>
            </a:endParaRPr>
          </a:p>
        </p:txBody>
      </p:sp>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11</a:t>
            </a:r>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784119" y="202307"/>
            <a:ext cx="3609627" cy="545006"/>
          </a:xfrm>
        </p:spPr>
        <p:txBody>
          <a:bodyPr>
            <a:scene3d>
              <a:camera prst="orthographicFront"/>
              <a:lightRig rig="threePt" dir="t"/>
            </a:scene3d>
          </a:bodyPr>
          <a:lstStyle/>
          <a:p>
            <a:pPr fontAlgn="base"/>
            <a:r>
              <a:rPr lang="zh-CN" altLang="en-US" sz="3200" strike="noStrike" noProof="1">
                <a:solidFill>
                  <a:schemeClr val="bg1">
                    <a:lumMod val="10000"/>
                  </a:schemeClr>
                </a:solidFill>
                <a:latin typeface="华文行楷" panose="02010800040101010101" pitchFamily="2" charset="-122"/>
                <a:ea typeface="华文行楷" panose="02010800040101010101" pitchFamily="2" charset="-122"/>
              </a:rPr>
              <a:t>交通运输的变化</a:t>
            </a:r>
          </a:p>
        </p:txBody>
      </p:sp>
      <p:pic>
        <p:nvPicPr>
          <p:cNvPr id="4" name="图片 3"/>
          <p:cNvPicPr>
            <a:picLocks noChangeAspect="1"/>
          </p:cNvPicPr>
          <p:nvPr/>
        </p:nvPicPr>
        <p:blipFill>
          <a:blip r:embed="rId2" cstate="print"/>
          <a:stretch>
            <a:fillRect/>
          </a:stretch>
        </p:blipFill>
        <p:spPr>
          <a:xfrm>
            <a:off x="4836099" y="1060450"/>
            <a:ext cx="3590925" cy="2905125"/>
          </a:xfrm>
          <a:prstGeom prst="rect">
            <a:avLst/>
          </a:prstGeom>
          <a:ln>
            <a:noFill/>
          </a:ln>
          <a:effectLst>
            <a:outerShdw blurRad="190500" algn="tl" rotWithShape="0">
              <a:srgbClr val="000000">
                <a:alpha val="70000"/>
              </a:srgbClr>
            </a:outerShdw>
          </a:effectLst>
        </p:spPr>
      </p:pic>
      <p:pic>
        <p:nvPicPr>
          <p:cNvPr id="5" name="图片 4"/>
          <p:cNvPicPr>
            <a:picLocks noChangeAspect="1"/>
          </p:cNvPicPr>
          <p:nvPr/>
        </p:nvPicPr>
        <p:blipFill>
          <a:blip r:embed="rId3"/>
          <a:stretch>
            <a:fillRect/>
          </a:stretch>
        </p:blipFill>
        <p:spPr>
          <a:xfrm>
            <a:off x="758009" y="1060450"/>
            <a:ext cx="3590925" cy="2905125"/>
          </a:xfrm>
          <a:prstGeom prst="rect">
            <a:avLst/>
          </a:prstGeom>
          <a:ln>
            <a:noFill/>
          </a:ln>
          <a:effectLst>
            <a:outerShdw blurRad="190500" algn="tl" rotWithShape="0">
              <a:srgbClr val="000000">
                <a:alpha val="70000"/>
              </a:srgbClr>
            </a:outerShdw>
          </a:effectLst>
        </p:spPr>
      </p:pic>
      <p:sp>
        <p:nvSpPr>
          <p:cNvPr id="6" name="标题 1"/>
          <p:cNvSpPr>
            <a:spLocks noGrp="1"/>
          </p:cNvSpPr>
          <p:nvPr/>
        </p:nvSpPr>
        <p:spPr>
          <a:xfrm>
            <a:off x="1510452" y="3965575"/>
            <a:ext cx="6156960" cy="855133"/>
          </a:xfrm>
          <a:prstGeom prst="rect">
            <a:avLst/>
          </a:prstGeom>
          <a:noFill/>
          <a:ln w="9525">
            <a:noFill/>
          </a:ln>
        </p:spPr>
        <p:txBody>
          <a:bodyPr anchor="ctr"/>
          <a:lstStyle/>
          <a:p>
            <a:pPr algn="ctr"/>
            <a:r>
              <a:rPr lang="zh-CN" altLang="en-US" sz="2800" dirty="0">
                <a:solidFill>
                  <a:schemeClr val="bg1">
                    <a:lumMod val="10000"/>
                  </a:schemeClr>
                </a:solidFill>
                <a:latin typeface="微软雅黑" panose="020B0503020204020204" charset="-122"/>
                <a:ea typeface="微软雅黑" panose="020B0503020204020204" charset="-122"/>
              </a:rPr>
              <a:t>从马拉车到高铁列车</a:t>
            </a:r>
          </a:p>
        </p:txBody>
      </p:sp>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12</a:t>
            </a:r>
          </a:p>
        </p:txBody>
      </p:sp>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544032" y="117755"/>
            <a:ext cx="3565715" cy="527481"/>
          </a:xfrm>
        </p:spPr>
        <p:txBody>
          <a:bodyPr>
            <a:scene3d>
              <a:camera prst="orthographicFront"/>
              <a:lightRig rig="threePt" dir="t"/>
            </a:scene3d>
          </a:bodyPr>
          <a:lstStyle/>
          <a:p>
            <a:pPr fontAlgn="base"/>
            <a:r>
              <a:rPr lang="zh-CN" altLang="en-US" sz="3200" strike="noStrike" noProof="1">
                <a:solidFill>
                  <a:schemeClr val="bg1">
                    <a:lumMod val="10000"/>
                  </a:schemeClr>
                </a:solidFill>
                <a:latin typeface="华文行楷" panose="02010800040101010101" pitchFamily="2" charset="-122"/>
                <a:ea typeface="华文行楷" panose="02010800040101010101" pitchFamily="2" charset="-122"/>
              </a:rPr>
              <a:t>通信工具的更新</a:t>
            </a:r>
          </a:p>
        </p:txBody>
      </p:sp>
      <p:pic>
        <p:nvPicPr>
          <p:cNvPr id="4" name="图片 3"/>
          <p:cNvPicPr>
            <a:picLocks noChangeAspect="1"/>
          </p:cNvPicPr>
          <p:nvPr/>
        </p:nvPicPr>
        <p:blipFill>
          <a:blip r:embed="rId2"/>
          <a:stretch>
            <a:fillRect/>
          </a:stretch>
        </p:blipFill>
        <p:spPr>
          <a:xfrm>
            <a:off x="845820" y="683611"/>
            <a:ext cx="2718338" cy="1848083"/>
          </a:xfrm>
          <a:prstGeom prst="rect">
            <a:avLst/>
          </a:prstGeom>
          <a:ln>
            <a:noFill/>
          </a:ln>
          <a:effectLst>
            <a:outerShdw blurRad="190500" algn="tl" rotWithShape="0">
              <a:srgbClr val="000000">
                <a:alpha val="70000"/>
              </a:srgbClr>
            </a:outerShdw>
          </a:effectLst>
        </p:spPr>
      </p:pic>
      <p:pic>
        <p:nvPicPr>
          <p:cNvPr id="5" name="图片 4"/>
          <p:cNvPicPr>
            <a:picLocks noChangeAspect="1"/>
          </p:cNvPicPr>
          <p:nvPr/>
        </p:nvPicPr>
        <p:blipFill>
          <a:blip r:embed="rId3" cstate="print"/>
          <a:stretch>
            <a:fillRect/>
          </a:stretch>
        </p:blipFill>
        <p:spPr>
          <a:xfrm>
            <a:off x="5262342" y="683611"/>
            <a:ext cx="2715742" cy="1846318"/>
          </a:xfrm>
          <a:prstGeom prst="rect">
            <a:avLst/>
          </a:prstGeom>
          <a:ln>
            <a:noFill/>
          </a:ln>
          <a:effectLst>
            <a:outerShdw blurRad="190500" algn="tl" rotWithShape="0">
              <a:srgbClr val="000000">
                <a:alpha val="70000"/>
              </a:srgbClr>
            </a:outerShdw>
          </a:effectLst>
        </p:spPr>
      </p:pic>
      <p:sp>
        <p:nvSpPr>
          <p:cNvPr id="6" name="右箭头 5"/>
          <p:cNvSpPr/>
          <p:nvPr/>
        </p:nvSpPr>
        <p:spPr>
          <a:xfrm>
            <a:off x="3564158" y="1418896"/>
            <a:ext cx="1698183" cy="598083"/>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7" name="右箭头 6"/>
          <p:cNvSpPr/>
          <p:nvPr/>
        </p:nvSpPr>
        <p:spPr>
          <a:xfrm rot="5400000">
            <a:off x="6360172" y="2520366"/>
            <a:ext cx="520080" cy="539209"/>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pic>
        <p:nvPicPr>
          <p:cNvPr id="8" name="图片 7"/>
          <p:cNvPicPr>
            <a:picLocks noChangeAspect="1"/>
          </p:cNvPicPr>
          <p:nvPr/>
        </p:nvPicPr>
        <p:blipFill>
          <a:blip r:embed="rId4" cstate="print"/>
          <a:stretch>
            <a:fillRect/>
          </a:stretch>
        </p:blipFill>
        <p:spPr>
          <a:xfrm>
            <a:off x="5262342" y="3050009"/>
            <a:ext cx="2715742" cy="1820256"/>
          </a:xfrm>
          <a:prstGeom prst="rect">
            <a:avLst/>
          </a:prstGeom>
          <a:ln>
            <a:noFill/>
          </a:ln>
          <a:effectLst>
            <a:outerShdw blurRad="190500" algn="tl" rotWithShape="0">
              <a:srgbClr val="000000">
                <a:alpha val="70000"/>
              </a:srgbClr>
            </a:outerShdw>
          </a:effectLst>
        </p:spPr>
      </p:pic>
      <p:sp>
        <p:nvSpPr>
          <p:cNvPr id="9" name="左箭头 8"/>
          <p:cNvSpPr/>
          <p:nvPr/>
        </p:nvSpPr>
        <p:spPr>
          <a:xfrm>
            <a:off x="3564158" y="3594538"/>
            <a:ext cx="1698183" cy="645188"/>
          </a:xfrm>
          <a:prstGeom prst="lef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pic>
        <p:nvPicPr>
          <p:cNvPr id="10" name="图片 9"/>
          <p:cNvPicPr>
            <a:picLocks noChangeAspect="1"/>
          </p:cNvPicPr>
          <p:nvPr/>
        </p:nvPicPr>
        <p:blipFill>
          <a:blip r:embed="rId5"/>
          <a:stretch>
            <a:fillRect/>
          </a:stretch>
        </p:blipFill>
        <p:spPr>
          <a:xfrm>
            <a:off x="845820" y="3050009"/>
            <a:ext cx="2718338" cy="1820256"/>
          </a:xfrm>
          <a:prstGeom prst="rect">
            <a:avLst/>
          </a:prstGeom>
          <a:ln>
            <a:noFill/>
          </a:ln>
          <a:effectLst>
            <a:outerShdw blurRad="190500" algn="tl" rotWithShape="0">
              <a:srgbClr val="000000">
                <a:alpha val="70000"/>
              </a:srgbClr>
            </a:outerShdw>
          </a:effectLst>
        </p:spPr>
      </p:pic>
      <p:sp>
        <p:nvSpPr>
          <p:cNvPr id="3"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13</a:t>
            </a:r>
          </a:p>
        </p:txBody>
      </p:sp>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4" name="内容占位符 3"/>
          <p:cNvSpPr>
            <a:spLocks noGrp="1"/>
          </p:cNvSpPr>
          <p:nvPr>
            <p:ph idx="4294967295"/>
          </p:nvPr>
        </p:nvSpPr>
        <p:spPr>
          <a:xfrm>
            <a:off x="1094014" y="800170"/>
            <a:ext cx="7705944" cy="1127125"/>
          </a:xfrm>
        </p:spPr>
        <p:txBody>
          <a:bodyPr anchor="t"/>
          <a:lstStyle/>
          <a:p>
            <a:pPr marL="0" indent="0">
              <a:lnSpc>
                <a:spcPct val="150000"/>
              </a:lnSpc>
              <a:buNone/>
            </a:pPr>
            <a:r>
              <a:rPr lang="zh-CN" altLang="en-US" sz="2000" dirty="0">
                <a:solidFill>
                  <a:schemeClr val="tx1"/>
                </a:solidFill>
                <a:latin typeface="微软雅黑" panose="020B0503020204020204" charset="-122"/>
                <a:ea typeface="微软雅黑" panose="020B0503020204020204" charset="-122"/>
              </a:rPr>
              <a:t>分两大组讨论：分享一些生活现象或自然现象，用你已经学会的科学知识进行解释。</a:t>
            </a:r>
          </a:p>
        </p:txBody>
      </p:sp>
      <p:sp>
        <p:nvSpPr>
          <p:cNvPr id="10" name="右箭头标注 9"/>
          <p:cNvSpPr/>
          <p:nvPr/>
        </p:nvSpPr>
        <p:spPr>
          <a:xfrm rot="5400000">
            <a:off x="1821894" y="1366242"/>
            <a:ext cx="868520" cy="1941293"/>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1" name="标题 1"/>
          <p:cNvSpPr>
            <a:spLocks noGrp="1"/>
          </p:cNvSpPr>
          <p:nvPr/>
        </p:nvSpPr>
        <p:spPr>
          <a:xfrm>
            <a:off x="1030605" y="1756004"/>
            <a:ext cx="2546350" cy="77851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fontAlgn="base"/>
            <a:r>
              <a:rPr lang="zh-CN" altLang="en-US" sz="2000" strike="noStrike" noProof="1">
                <a:solidFill>
                  <a:schemeClr val="tx1"/>
                </a:solidFill>
                <a:latin typeface="微软雅黑" panose="020B0503020204020204" charset="-122"/>
                <a:ea typeface="微软雅黑" panose="020B0503020204020204" charset="-122"/>
              </a:rPr>
              <a:t>自然现象组</a:t>
            </a:r>
          </a:p>
        </p:txBody>
      </p:sp>
      <p:sp>
        <p:nvSpPr>
          <p:cNvPr id="12" name="右箭头标注 11"/>
          <p:cNvSpPr/>
          <p:nvPr/>
        </p:nvSpPr>
        <p:spPr>
          <a:xfrm rot="5400000">
            <a:off x="6106381" y="1377098"/>
            <a:ext cx="857445" cy="1941294"/>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3" name="标题 1"/>
          <p:cNvSpPr>
            <a:spLocks noGrp="1"/>
          </p:cNvSpPr>
          <p:nvPr/>
        </p:nvSpPr>
        <p:spPr>
          <a:xfrm>
            <a:off x="5214302" y="1757998"/>
            <a:ext cx="2546350" cy="77851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fontAlgn="base"/>
            <a:r>
              <a:rPr lang="zh-CN" altLang="en-US" sz="2000" strike="noStrike" noProof="1">
                <a:solidFill>
                  <a:schemeClr val="tx1"/>
                </a:solidFill>
                <a:latin typeface="微软雅黑" panose="020B0503020204020204" charset="-122"/>
                <a:ea typeface="微软雅黑" panose="020B0503020204020204" charset="-122"/>
              </a:rPr>
              <a:t>生活现象组</a:t>
            </a:r>
          </a:p>
        </p:txBody>
      </p:sp>
      <p:sp>
        <p:nvSpPr>
          <p:cNvPr id="14" name="矩形 13"/>
          <p:cNvSpPr/>
          <p:nvPr/>
        </p:nvSpPr>
        <p:spPr>
          <a:xfrm>
            <a:off x="1067751" y="2791336"/>
            <a:ext cx="2376805" cy="4787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5" name="标题 1"/>
          <p:cNvSpPr>
            <a:spLocks noGrp="1"/>
          </p:cNvSpPr>
          <p:nvPr/>
        </p:nvSpPr>
        <p:spPr>
          <a:xfrm>
            <a:off x="1067116" y="2624710"/>
            <a:ext cx="2376170" cy="741045"/>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fontAlgn="base"/>
            <a:r>
              <a:rPr lang="zh-CN" altLang="en-US" sz="2000" strike="noStrike" noProof="1" smtClean="0">
                <a:solidFill>
                  <a:schemeClr val="tx1"/>
                </a:solidFill>
                <a:latin typeface="微软雅黑" panose="020B0503020204020204" charset="-122"/>
                <a:ea typeface="微软雅黑" panose="020B0503020204020204" charset="-122"/>
              </a:rPr>
              <a:t>收集现象组内讨论</a:t>
            </a:r>
            <a:endParaRPr lang="zh-CN" altLang="en-US" sz="2000" strike="noStrike" noProof="1">
              <a:solidFill>
                <a:schemeClr val="tx1"/>
              </a:solidFill>
              <a:latin typeface="微软雅黑" panose="020B0503020204020204" charset="-122"/>
              <a:ea typeface="微软雅黑" panose="020B0503020204020204" charset="-122"/>
            </a:endParaRPr>
          </a:p>
        </p:txBody>
      </p:sp>
      <p:sp>
        <p:nvSpPr>
          <p:cNvPr id="16" name="矩形 15"/>
          <p:cNvSpPr/>
          <p:nvPr/>
        </p:nvSpPr>
        <p:spPr>
          <a:xfrm>
            <a:off x="5344587" y="2803003"/>
            <a:ext cx="2381031" cy="4818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7" name="标题 1"/>
          <p:cNvSpPr>
            <a:spLocks noGrp="1"/>
          </p:cNvSpPr>
          <p:nvPr/>
        </p:nvSpPr>
        <p:spPr>
          <a:xfrm>
            <a:off x="5343317" y="2821576"/>
            <a:ext cx="2364631" cy="437803"/>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fontAlgn="base"/>
            <a:r>
              <a:rPr lang="zh-CN" altLang="en-US" sz="2000" strike="noStrike" noProof="1">
                <a:solidFill>
                  <a:schemeClr val="tx1"/>
                </a:solidFill>
                <a:latin typeface="微软雅黑" panose="020B0503020204020204" charset="-122"/>
                <a:ea typeface="微软雅黑" panose="020B0503020204020204" charset="-122"/>
              </a:rPr>
              <a:t>收集现象组内讨论</a:t>
            </a:r>
          </a:p>
        </p:txBody>
      </p:sp>
      <p:sp>
        <p:nvSpPr>
          <p:cNvPr id="18" name="左大括号 17"/>
          <p:cNvSpPr/>
          <p:nvPr/>
        </p:nvSpPr>
        <p:spPr>
          <a:xfrm rot="16200000">
            <a:off x="4184546" y="1275160"/>
            <a:ext cx="417513" cy="4433888"/>
          </a:xfrm>
          <a:prstGeom prst="leftBrace">
            <a:avLst/>
          </a:prstGeom>
          <a:ln w="76200">
            <a:solidFill>
              <a:srgbClr val="00B0F0"/>
            </a:solidFill>
          </a:ln>
        </p:spPr>
        <p:style>
          <a:lnRef idx="3">
            <a:schemeClr val="accent4"/>
          </a:lnRef>
          <a:fillRef idx="0">
            <a:schemeClr val="accent4"/>
          </a:fillRef>
          <a:effectRef idx="2">
            <a:schemeClr val="accent4"/>
          </a:effectRef>
          <a:fontRef idx="minor">
            <a:schemeClr val="tx1"/>
          </a:fontRef>
        </p:style>
        <p:txBody>
          <a:bodyPr rtlCol="0" anchor="ctr"/>
          <a:lstStyle/>
          <a:p>
            <a:pPr algn="ctr" fontAlgn="base"/>
            <a:endParaRPr lang="zh-CN" altLang="en-US" strike="noStrike" noProof="1"/>
          </a:p>
        </p:txBody>
      </p:sp>
      <p:sp>
        <p:nvSpPr>
          <p:cNvPr id="19" name="流程图: 可选过程 18"/>
          <p:cNvSpPr/>
          <p:nvPr/>
        </p:nvSpPr>
        <p:spPr>
          <a:xfrm>
            <a:off x="3125569" y="3830174"/>
            <a:ext cx="2578632" cy="702061"/>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0" name="标题 1"/>
          <p:cNvSpPr>
            <a:spLocks noGrp="1"/>
          </p:cNvSpPr>
          <p:nvPr/>
        </p:nvSpPr>
        <p:spPr>
          <a:xfrm>
            <a:off x="3226801" y="3674018"/>
            <a:ext cx="2376169" cy="1016635"/>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fontAlgn="base"/>
            <a:r>
              <a:rPr lang="zh-CN" altLang="en-US" sz="2000" strike="noStrike" noProof="1">
                <a:solidFill>
                  <a:schemeClr val="tx1"/>
                </a:solidFill>
                <a:latin typeface="微软雅黑" panose="020B0503020204020204" charset="-122"/>
                <a:ea typeface="微软雅黑" panose="020B0503020204020204" charset="-122"/>
              </a:rPr>
              <a:t>组内选代表分享并解释</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10" grpId="0" bldLvl="0" animBg="1"/>
      <p:bldP spid="11" grpId="0"/>
      <p:bldP spid="12" grpId="0" bldLvl="0" animBg="1"/>
      <p:bldP spid="13" grpId="0"/>
      <p:bldP spid="14" grpId="0" bldLvl="0" animBg="1"/>
      <p:bldP spid="15" grpId="0"/>
      <p:bldP spid="16" grpId="0" bldLvl="0" animBg="1"/>
      <p:bldP spid="17" grpId="0"/>
      <p:bldP spid="18" grpId="0" bldLvl="0" animBg="1"/>
      <p:bldP spid="19" grpId="0" bldLvl="0" animBg="1"/>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267699"/>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287223"/>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193294" y="222453"/>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72374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9" name="右箭头标注 8"/>
          <p:cNvSpPr/>
          <p:nvPr/>
        </p:nvSpPr>
        <p:spPr>
          <a:xfrm>
            <a:off x="749935" y="1185545"/>
            <a:ext cx="2320925" cy="80264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0" name="右箭头标注 9"/>
          <p:cNvSpPr/>
          <p:nvPr/>
        </p:nvSpPr>
        <p:spPr>
          <a:xfrm>
            <a:off x="749935" y="4162834"/>
            <a:ext cx="2320290" cy="847090"/>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1" name="左大括号 10"/>
          <p:cNvSpPr/>
          <p:nvPr/>
        </p:nvSpPr>
        <p:spPr>
          <a:xfrm>
            <a:off x="3126106" y="993775"/>
            <a:ext cx="681989" cy="2878455"/>
          </a:xfrm>
          <a:prstGeom prst="leftBrace">
            <a:avLst>
              <a:gd name="adj1" fmla="val 8333"/>
              <a:gd name="adj2" fmla="val 20224"/>
            </a:avLst>
          </a:prstGeom>
          <a:ln w="8572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trike="noStrike" noProof="1"/>
          </a:p>
        </p:txBody>
      </p:sp>
      <p:sp>
        <p:nvSpPr>
          <p:cNvPr id="12" name="矩形 11"/>
          <p:cNvSpPr/>
          <p:nvPr/>
        </p:nvSpPr>
        <p:spPr>
          <a:xfrm>
            <a:off x="3808095" y="831533"/>
            <a:ext cx="4075113" cy="720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3" name="标题 1"/>
          <p:cNvSpPr>
            <a:spLocks noGrp="1"/>
          </p:cNvSpPr>
          <p:nvPr/>
        </p:nvSpPr>
        <p:spPr>
          <a:xfrm>
            <a:off x="3945254" y="864235"/>
            <a:ext cx="3959225" cy="63627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fontAlgn="base"/>
            <a:r>
              <a:rPr lang="zh-CN" altLang="en-US" sz="2000" strike="noStrike" noProof="1">
                <a:solidFill>
                  <a:schemeClr val="tx1"/>
                </a:solidFill>
                <a:latin typeface="微软雅黑" panose="020B0503020204020204" charset="-122"/>
                <a:ea typeface="微软雅黑" panose="020B0503020204020204" charset="-122"/>
              </a:rPr>
              <a:t>宇宙是由银河系和河外星系组成</a:t>
            </a:r>
          </a:p>
        </p:txBody>
      </p:sp>
      <p:sp>
        <p:nvSpPr>
          <p:cNvPr id="14" name="下箭头 13"/>
          <p:cNvSpPr/>
          <p:nvPr/>
        </p:nvSpPr>
        <p:spPr>
          <a:xfrm>
            <a:off x="5657532" y="1561148"/>
            <a:ext cx="591820" cy="4489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5" name="流程图: 过程 14"/>
          <p:cNvSpPr/>
          <p:nvPr/>
        </p:nvSpPr>
        <p:spPr>
          <a:xfrm>
            <a:off x="3651250" y="2001520"/>
            <a:ext cx="4512945" cy="84645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6" name="标题 1"/>
          <p:cNvSpPr>
            <a:spLocks noGrp="1"/>
          </p:cNvSpPr>
          <p:nvPr/>
        </p:nvSpPr>
        <p:spPr>
          <a:xfrm>
            <a:off x="3706496" y="1890394"/>
            <a:ext cx="4490085" cy="1068705"/>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r>
              <a:rPr lang="zh-CN" altLang="en-US" sz="1600" strike="noStrike" noProof="1">
                <a:solidFill>
                  <a:schemeClr val="tx1"/>
                </a:solidFill>
                <a:latin typeface="微软雅黑" panose="020B0503020204020204" charset="-122"/>
                <a:ea typeface="微软雅黑" panose="020B0503020204020204" charset="-122"/>
              </a:rPr>
              <a:t>太阳系处在银河系靠近边缘位置，太阳系有八</a:t>
            </a:r>
            <a:r>
              <a:rPr lang="zh-CN" altLang="en-US" sz="1400" strike="noStrike" noProof="1">
                <a:solidFill>
                  <a:schemeClr val="tx1"/>
                </a:solidFill>
                <a:latin typeface="微软雅黑" panose="020B0503020204020204" charset="-122"/>
                <a:ea typeface="微软雅黑" panose="020B0503020204020204" charset="-122"/>
              </a:rPr>
              <a:t>大行星</a:t>
            </a:r>
            <a:r>
              <a:rPr lang="zh-CN" altLang="en-US" sz="1600" strike="noStrike" noProof="1">
                <a:solidFill>
                  <a:schemeClr val="tx1"/>
                </a:solidFill>
                <a:latin typeface="微软雅黑" panose="020B0503020204020204" charset="-122"/>
                <a:ea typeface="微软雅黑" panose="020B0503020204020204" charset="-122"/>
              </a:rPr>
              <a:t>。水星、金星、地球、火星、木星、土星、天王星和海王星</a:t>
            </a:r>
          </a:p>
        </p:txBody>
      </p:sp>
      <p:sp>
        <p:nvSpPr>
          <p:cNvPr id="17" name="流程图: 过程 16"/>
          <p:cNvSpPr/>
          <p:nvPr/>
        </p:nvSpPr>
        <p:spPr>
          <a:xfrm>
            <a:off x="3816350" y="3413125"/>
            <a:ext cx="3948430" cy="76009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8" name="标题 1"/>
          <p:cNvSpPr>
            <a:spLocks noGrp="1"/>
          </p:cNvSpPr>
          <p:nvPr/>
        </p:nvSpPr>
        <p:spPr>
          <a:xfrm>
            <a:off x="3998913" y="3464560"/>
            <a:ext cx="3568063" cy="63627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r>
              <a:rPr lang="zh-CN" altLang="en-US" sz="2000" strike="noStrike" noProof="1">
                <a:solidFill>
                  <a:schemeClr val="tx1"/>
                </a:solidFill>
                <a:latin typeface="微软雅黑" panose="020B0503020204020204" charset="-122"/>
                <a:ea typeface="微软雅黑" panose="020B0503020204020204" charset="-122"/>
              </a:rPr>
              <a:t>电闪雷鸣、彩虹的形成、夕阳晚霞、鲜花绽放、小草发芽等</a:t>
            </a:r>
          </a:p>
        </p:txBody>
      </p:sp>
      <p:sp>
        <p:nvSpPr>
          <p:cNvPr id="19" name="标题 1"/>
          <p:cNvSpPr>
            <a:spLocks noGrp="1"/>
          </p:cNvSpPr>
          <p:nvPr/>
        </p:nvSpPr>
        <p:spPr>
          <a:xfrm>
            <a:off x="640079" y="1015365"/>
            <a:ext cx="1704975" cy="114300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fontAlgn="base"/>
            <a:r>
              <a:rPr lang="zh-CN" altLang="en-US" sz="2800" strike="noStrike" noProof="1">
                <a:solidFill>
                  <a:schemeClr val="tx1"/>
                </a:solidFill>
                <a:latin typeface="微软雅黑" panose="020B0503020204020204" charset="-122"/>
                <a:ea typeface="微软雅黑" panose="020B0503020204020204" charset="-122"/>
              </a:rPr>
              <a:t>自然现象</a:t>
            </a:r>
          </a:p>
        </p:txBody>
      </p:sp>
      <p:sp>
        <p:nvSpPr>
          <p:cNvPr id="20" name="标题 1"/>
          <p:cNvSpPr>
            <a:spLocks noGrp="1"/>
          </p:cNvSpPr>
          <p:nvPr/>
        </p:nvSpPr>
        <p:spPr>
          <a:xfrm>
            <a:off x="640078" y="4014879"/>
            <a:ext cx="1704975" cy="114300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fontAlgn="base"/>
            <a:r>
              <a:rPr lang="zh-CN" altLang="en-US" sz="2800" strike="noStrike" noProof="1">
                <a:solidFill>
                  <a:schemeClr val="tx1"/>
                </a:solidFill>
                <a:latin typeface="微软雅黑" panose="020B0503020204020204" charset="-122"/>
                <a:ea typeface="微软雅黑" panose="020B0503020204020204" charset="-122"/>
              </a:rPr>
              <a:t>生活现象</a:t>
            </a:r>
          </a:p>
        </p:txBody>
      </p:sp>
      <p:sp>
        <p:nvSpPr>
          <p:cNvPr id="21" name="流程图: 过程 20"/>
          <p:cNvSpPr/>
          <p:nvPr/>
        </p:nvSpPr>
        <p:spPr>
          <a:xfrm>
            <a:off x="3186430" y="4330700"/>
            <a:ext cx="4860925" cy="7620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2" name="标题 1"/>
          <p:cNvSpPr>
            <a:spLocks noGrp="1"/>
          </p:cNvSpPr>
          <p:nvPr/>
        </p:nvSpPr>
        <p:spPr>
          <a:xfrm>
            <a:off x="3220007" y="4336789"/>
            <a:ext cx="4780915" cy="72644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r>
              <a:rPr lang="zh-CN" altLang="en-US" sz="2000" strike="noStrike" noProof="1">
                <a:solidFill>
                  <a:schemeClr val="tx1"/>
                </a:solidFill>
                <a:latin typeface="微软雅黑" panose="020B0503020204020204" charset="-122"/>
                <a:ea typeface="微软雅黑" panose="020B0503020204020204" charset="-122"/>
              </a:rPr>
              <a:t>筷子插水中会变弯、撑杆跳、灯光、饮料瓶倒不出来、火箭发射、汽车开动等</a:t>
            </a:r>
          </a:p>
        </p:txBody>
      </p:sp>
    </p:spTree>
  </p:cSld>
  <p:clrMapOvr>
    <a:masterClrMapping/>
  </p:clrMapOvr>
  <p:transition spd="slow" advClick="0" advTm="2000">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192048" y="1106648"/>
            <a:ext cx="6255757" cy="1342390"/>
          </a:xfrm>
        </p:spPr>
        <p:txBody>
          <a:bodyPr anchor="t"/>
          <a:lstStyle/>
          <a:p>
            <a:pPr marL="0" indent="0">
              <a:lnSpc>
                <a:spcPct val="150000"/>
              </a:lnSpc>
              <a:buNone/>
            </a:pPr>
            <a:r>
              <a:rPr lang="en-US" altLang="zh-CN" sz="2000" dirty="0" smtClean="0">
                <a:solidFill>
                  <a:schemeClr val="bg1">
                    <a:lumMod val="10000"/>
                  </a:schemeClr>
                </a:solidFill>
                <a:latin typeface="微软雅黑" panose="020B0503020204020204" charset="-122"/>
                <a:ea typeface="微软雅黑" panose="020B0503020204020204" charset="-122"/>
              </a:rPr>
              <a:t>1.  </a:t>
            </a:r>
            <a:r>
              <a:rPr lang="zh-CN" altLang="en-US" sz="2000" dirty="0" smtClean="0">
                <a:solidFill>
                  <a:schemeClr val="bg1">
                    <a:lumMod val="10000"/>
                  </a:schemeClr>
                </a:solidFill>
                <a:latin typeface="微软雅黑" panose="020B0503020204020204" charset="-122"/>
                <a:ea typeface="微软雅黑" panose="020B0503020204020204" charset="-122"/>
              </a:rPr>
              <a:t>雷阵雨</a:t>
            </a:r>
            <a:r>
              <a:rPr lang="zh-CN" altLang="en-US" sz="2000" dirty="0">
                <a:solidFill>
                  <a:schemeClr val="bg1">
                    <a:lumMod val="10000"/>
                  </a:schemeClr>
                </a:solidFill>
                <a:latin typeface="微软雅黑" panose="020B0503020204020204" charset="-122"/>
                <a:ea typeface="微软雅黑" panose="020B0503020204020204" charset="-122"/>
              </a:rPr>
              <a:t>天气，我们通常先看到闪电后听到雷声，这是由于光的传播速度比雷声</a:t>
            </a:r>
            <a:r>
              <a:rPr lang="en-US" altLang="zh-CN" sz="2000" dirty="0">
                <a:solidFill>
                  <a:schemeClr val="bg1">
                    <a:lumMod val="10000"/>
                  </a:schemeClr>
                </a:solidFill>
                <a:latin typeface="微软雅黑" panose="020B0503020204020204" charset="-122"/>
                <a:ea typeface="微软雅黑" panose="020B0503020204020204" charset="-122"/>
              </a:rPr>
              <a:t>______(“</a:t>
            </a:r>
            <a:r>
              <a:rPr lang="zh-CN" altLang="en-US" sz="2000" dirty="0">
                <a:solidFill>
                  <a:schemeClr val="bg1">
                    <a:lumMod val="10000"/>
                  </a:schemeClr>
                </a:solidFill>
                <a:latin typeface="微软雅黑" panose="020B0503020204020204" charset="-122"/>
                <a:ea typeface="微软雅黑" panose="020B0503020204020204" charset="-122"/>
              </a:rPr>
              <a:t>快</a:t>
            </a:r>
            <a:r>
              <a:rPr lang="en-US" altLang="zh-CN" sz="2000" dirty="0">
                <a:solidFill>
                  <a:schemeClr val="bg1">
                    <a:lumMod val="10000"/>
                  </a:schemeClr>
                </a:solidFill>
                <a:latin typeface="微软雅黑" panose="020B0503020204020204" charset="-122"/>
                <a:ea typeface="微软雅黑" panose="020B0503020204020204" charset="-122"/>
              </a:rPr>
              <a:t>”</a:t>
            </a:r>
            <a:r>
              <a:rPr lang="zh-CN" altLang="en-US" sz="2000" dirty="0">
                <a:solidFill>
                  <a:schemeClr val="bg1">
                    <a:lumMod val="10000"/>
                  </a:schemeClr>
                </a:solidFill>
                <a:latin typeface="微软雅黑" panose="020B0503020204020204" charset="-122"/>
                <a:ea typeface="微软雅黑" panose="020B0503020204020204" charset="-122"/>
              </a:rPr>
              <a:t>或</a:t>
            </a:r>
            <a:r>
              <a:rPr lang="en-US" altLang="zh-CN" sz="2000" dirty="0">
                <a:solidFill>
                  <a:schemeClr val="bg1">
                    <a:lumMod val="10000"/>
                  </a:schemeClr>
                </a:solidFill>
                <a:latin typeface="微软雅黑" panose="020B0503020204020204" charset="-122"/>
                <a:ea typeface="微软雅黑" panose="020B0503020204020204" charset="-122"/>
              </a:rPr>
              <a:t>“</a:t>
            </a:r>
            <a:r>
              <a:rPr lang="zh-CN" altLang="en-US" sz="2000" dirty="0">
                <a:solidFill>
                  <a:schemeClr val="bg1">
                    <a:lumMod val="10000"/>
                  </a:schemeClr>
                </a:solidFill>
                <a:latin typeface="微软雅黑" panose="020B0503020204020204" charset="-122"/>
                <a:ea typeface="微软雅黑" panose="020B0503020204020204" charset="-122"/>
              </a:rPr>
              <a:t>慢</a:t>
            </a:r>
            <a:r>
              <a:rPr lang="en-US" altLang="zh-CN" sz="2000" dirty="0">
                <a:solidFill>
                  <a:schemeClr val="bg1">
                    <a:lumMod val="10000"/>
                  </a:schemeClr>
                </a:solidFill>
                <a:latin typeface="微软雅黑" panose="020B0503020204020204" charset="-122"/>
                <a:ea typeface="微软雅黑" panose="020B0503020204020204" charset="-122"/>
              </a:rPr>
              <a:t>”</a:t>
            </a:r>
            <a:r>
              <a:rPr lang="zh-CN" altLang="en-US" sz="2000" dirty="0">
                <a:solidFill>
                  <a:schemeClr val="bg1">
                    <a:lumMod val="10000"/>
                  </a:schemeClr>
                </a:solidFill>
                <a:latin typeface="微软雅黑" panose="020B0503020204020204" charset="-122"/>
                <a:ea typeface="微软雅黑" panose="020B0503020204020204" charset="-122"/>
              </a:rPr>
              <a:t>）</a:t>
            </a:r>
          </a:p>
        </p:txBody>
      </p:sp>
      <p:sp>
        <p:nvSpPr>
          <p:cNvPr id="5" name="内容占位符 2"/>
          <p:cNvSpPr>
            <a:spLocks noGrp="1"/>
          </p:cNvSpPr>
          <p:nvPr/>
        </p:nvSpPr>
        <p:spPr>
          <a:xfrm>
            <a:off x="4400613" y="1559114"/>
            <a:ext cx="422515" cy="508573"/>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lnSpc>
                <a:spcPct val="150000"/>
              </a:lnSpc>
              <a:buNone/>
            </a:pPr>
            <a:r>
              <a:rPr lang="zh-CN" altLang="en-US" sz="1800" strike="noStrike" noProof="1" smtClean="0">
                <a:solidFill>
                  <a:srgbClr val="FF0000"/>
                </a:solidFill>
                <a:latin typeface="微软雅黑" panose="020B0503020204020204" pitchFamily="34" charset="-122"/>
                <a:ea typeface="微软雅黑" panose="020B0503020204020204" pitchFamily="34" charset="-122"/>
              </a:rPr>
              <a:t>快</a:t>
            </a:r>
            <a:endParaRPr lang="zh-CN" altLang="en-US" sz="1800" strike="noStrike" noProof="1">
              <a:solidFill>
                <a:srgbClr val="FF0000"/>
              </a:solidFill>
              <a:latin typeface="微软雅黑" panose="020B0503020204020204" pitchFamily="34" charset="-122"/>
              <a:ea typeface="微软雅黑" panose="020B0503020204020204" pitchFamily="34" charset="-122"/>
            </a:endParaRPr>
          </a:p>
        </p:txBody>
      </p:sp>
      <p:sp>
        <p:nvSpPr>
          <p:cNvPr id="6" name="圆角矩形 5"/>
          <p:cNvSpPr/>
          <p:nvPr/>
        </p:nvSpPr>
        <p:spPr>
          <a:xfrm>
            <a:off x="554946" y="698028"/>
            <a:ext cx="1046831" cy="408620"/>
          </a:xfrm>
          <a:prstGeom prst="roundRect">
            <a:avLst/>
          </a:prstGeom>
          <a:solidFill>
            <a:srgbClr val="00B05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典例分析</a:t>
            </a:r>
            <a:endParaRPr kumimoji="0" lang="zh-CN" altLang="en-US" sz="1800" b="0"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7" name="内容占位符 4"/>
          <p:cNvSpPr txBox="1">
            <a:spLocks/>
          </p:cNvSpPr>
          <p:nvPr/>
        </p:nvSpPr>
        <p:spPr>
          <a:xfrm>
            <a:off x="1192047" y="2316015"/>
            <a:ext cx="6255757" cy="1342390"/>
          </a:xfrm>
          <a:prstGeom prst="rect">
            <a:avLst/>
          </a:prstGeom>
          <a:ln w="12700">
            <a:miter lim="400000"/>
          </a:ln>
        </p:spPr>
        <p:txBody>
          <a:bodyPr lIns="45719" rIns="45719" anchor="t"/>
          <a:lst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a:lstStyle>
          <a:p>
            <a:pPr marL="0" indent="0">
              <a:lnSpc>
                <a:spcPct val="150000"/>
              </a:lnSpc>
              <a:buFontTx/>
              <a:buNone/>
            </a:pPr>
            <a:r>
              <a:rPr lang="en-US" sz="2000" dirty="0" smtClean="0">
                <a:solidFill>
                  <a:schemeClr val="bg1">
                    <a:lumMod val="10000"/>
                  </a:schemeClr>
                </a:solidFill>
                <a:latin typeface="微软雅黑" panose="020B0503020204020204" charset="-122"/>
                <a:ea typeface="微软雅黑" panose="020B0503020204020204" charset="-122"/>
              </a:rPr>
              <a:t>2.</a:t>
            </a:r>
            <a:r>
              <a:rPr lang="zh-CN" altLang="en-US" sz="2000" dirty="0" smtClean="0">
                <a:solidFill>
                  <a:schemeClr val="bg1">
                    <a:lumMod val="10000"/>
                  </a:schemeClr>
                </a:solidFill>
                <a:latin typeface="微软雅黑" panose="020B0503020204020204" charset="-122"/>
                <a:ea typeface="微软雅黑" panose="020B0503020204020204" charset="-122"/>
              </a:rPr>
              <a:t>从冰箱中拿出饮料瓶，细心观察同学会发现，过一会瓶子上有水珠出现，你知道这是为什么吗？</a:t>
            </a:r>
          </a:p>
        </p:txBody>
      </p:sp>
      <p:sp>
        <p:nvSpPr>
          <p:cNvPr id="8" name="内容占位符 2"/>
          <p:cNvSpPr>
            <a:spLocks noGrp="1"/>
          </p:cNvSpPr>
          <p:nvPr/>
        </p:nvSpPr>
        <p:spPr>
          <a:xfrm>
            <a:off x="1146854" y="3449011"/>
            <a:ext cx="6256020" cy="131445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lnSpc>
                <a:spcPct val="150000"/>
              </a:lnSpc>
              <a:buNone/>
            </a:pPr>
            <a:r>
              <a:rPr lang="zh-CN" altLang="en-US" sz="1800" noProof="1">
                <a:solidFill>
                  <a:srgbClr val="FF0000"/>
                </a:solidFill>
                <a:latin typeface="微软雅黑" panose="020B0503020204020204" pitchFamily="34" charset="-122"/>
                <a:ea typeface="微软雅黑" panose="020B0503020204020204" pitchFamily="34" charset="-122"/>
              </a:rPr>
              <a:t>答</a:t>
            </a:r>
            <a:r>
              <a:rPr lang="zh-CN" altLang="en-US" sz="1800" strike="noStrike" noProof="1" smtClean="0">
                <a:solidFill>
                  <a:srgbClr val="FF0000"/>
                </a:solidFill>
                <a:latin typeface="微软雅黑" panose="020B0503020204020204" pitchFamily="34" charset="-122"/>
                <a:ea typeface="微软雅黑" panose="020B0503020204020204" pitchFamily="34" charset="-122"/>
              </a:rPr>
              <a:t>：</a:t>
            </a:r>
            <a:r>
              <a:rPr lang="zh-CN" altLang="en-US" sz="1800" strike="noStrike" noProof="1">
                <a:solidFill>
                  <a:srgbClr val="FF0000"/>
                </a:solidFill>
                <a:latin typeface="微软雅黑" panose="020B0503020204020204" pitchFamily="34" charset="-122"/>
                <a:ea typeface="微软雅黑" panose="020B0503020204020204" pitchFamily="34" charset="-122"/>
              </a:rPr>
              <a:t>这是由于饮料瓶在冰箱中取出时表面温度比较低，空气中的水蒸汽，遇冷液化为液体附在瓶子的表面，所以就饮料瓶上会出现水珠，这在物理上把它称为液化现象。</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p:bldP spid="7" grpId="0" build="p"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a:xfrm>
            <a:off x="554946" y="698028"/>
            <a:ext cx="1046831" cy="408620"/>
          </a:xfrm>
          <a:prstGeom prst="roundRect">
            <a:avLst/>
          </a:prstGeom>
          <a:solidFill>
            <a:srgbClr val="C00000"/>
          </a:solidFill>
          <a:ln w="12700" cap="flat">
            <a:no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endParaRPr kumimoji="0" lang="zh-CN" altLang="en-US" sz="1800" b="0" i="0" u="none" strike="noStrike" cap="none" spc="0" normalizeH="0" baseline="0" dirty="0">
              <a:ln>
                <a:noFill/>
              </a:ln>
              <a:solidFill>
                <a:schemeClr val="bg1"/>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 name="内容占位符 2"/>
          <p:cNvSpPr>
            <a:spLocks noGrp="1"/>
          </p:cNvSpPr>
          <p:nvPr>
            <p:ph idx="4294967295"/>
          </p:nvPr>
        </p:nvSpPr>
        <p:spPr>
          <a:xfrm>
            <a:off x="1235262" y="1608492"/>
            <a:ext cx="6644640" cy="2232025"/>
          </a:xfrm>
        </p:spPr>
        <p:txBody>
          <a:bodyPr anchor="t"/>
          <a:lstStyle/>
          <a:p>
            <a:pPr marL="0" indent="0">
              <a:lnSpc>
                <a:spcPct val="150000"/>
              </a:lnSpc>
              <a:buNone/>
            </a:pPr>
            <a:r>
              <a:rPr lang="en-US" altLang="zh-CN" sz="2000" dirty="0">
                <a:solidFill>
                  <a:schemeClr val="bg1">
                    <a:lumMod val="10000"/>
                  </a:schemeClr>
                </a:solidFill>
              </a:rPr>
              <a:t>1</a:t>
            </a:r>
            <a:r>
              <a:rPr lang="en-US" altLang="zh-CN" sz="2000" dirty="0" smtClean="0">
                <a:solidFill>
                  <a:schemeClr val="bg1">
                    <a:lumMod val="10000"/>
                  </a:schemeClr>
                </a:solidFill>
              </a:rPr>
              <a:t>.  </a:t>
            </a:r>
            <a:r>
              <a:rPr lang="zh-CN" altLang="en-US" sz="2000" dirty="0" smtClean="0">
                <a:solidFill>
                  <a:schemeClr val="bg1">
                    <a:lumMod val="10000"/>
                  </a:schemeClr>
                </a:solidFill>
              </a:rPr>
              <a:t>下列属于生活现象的有</a:t>
            </a:r>
            <a:r>
              <a:rPr lang="en-US" altLang="zh-CN" sz="2000" dirty="0" smtClean="0">
                <a:solidFill>
                  <a:schemeClr val="bg1">
                    <a:lumMod val="10000"/>
                  </a:schemeClr>
                </a:solidFill>
              </a:rPr>
              <a:t>__________;</a:t>
            </a:r>
          </a:p>
          <a:p>
            <a:pPr marL="0" indent="0">
              <a:lnSpc>
                <a:spcPct val="150000"/>
              </a:lnSpc>
              <a:buNone/>
            </a:pPr>
            <a:r>
              <a:rPr lang="en-US" altLang="zh-CN" sz="2000" dirty="0" smtClean="0">
                <a:solidFill>
                  <a:schemeClr val="bg1">
                    <a:lumMod val="10000"/>
                  </a:schemeClr>
                </a:solidFill>
                <a:latin typeface="Calibri" panose="020F0502020204030204" charset="0"/>
              </a:rPr>
              <a:t>a.</a:t>
            </a:r>
            <a:r>
              <a:rPr lang="zh-CN" altLang="en-US" sz="2000" dirty="0" smtClean="0">
                <a:solidFill>
                  <a:schemeClr val="bg1">
                    <a:lumMod val="10000"/>
                  </a:schemeClr>
                </a:solidFill>
                <a:latin typeface="Calibri" panose="020F0502020204030204" charset="0"/>
              </a:rPr>
              <a:t>云雾缭绕     </a:t>
            </a:r>
            <a:r>
              <a:rPr lang="en-US" altLang="zh-CN" sz="2000" dirty="0" smtClean="0">
                <a:solidFill>
                  <a:schemeClr val="bg1">
                    <a:lumMod val="10000"/>
                  </a:schemeClr>
                </a:solidFill>
                <a:latin typeface="Calibri" panose="020F0502020204030204" charset="0"/>
              </a:rPr>
              <a:t>b.</a:t>
            </a:r>
            <a:r>
              <a:rPr lang="zh-CN" altLang="en-US" sz="2000" dirty="0" smtClean="0">
                <a:solidFill>
                  <a:schemeClr val="bg1">
                    <a:lumMod val="10000"/>
                  </a:schemeClr>
                </a:solidFill>
                <a:latin typeface="Calibri" panose="020F0502020204030204" charset="0"/>
              </a:rPr>
              <a:t>夏天喜欢穿白色短袖    </a:t>
            </a:r>
            <a:r>
              <a:rPr lang="en-US" altLang="zh-CN" sz="2000" dirty="0" smtClean="0">
                <a:solidFill>
                  <a:schemeClr val="bg1">
                    <a:lumMod val="10000"/>
                  </a:schemeClr>
                </a:solidFill>
                <a:latin typeface="Calibri" panose="020F0502020204030204" charset="0"/>
              </a:rPr>
              <a:t>c.</a:t>
            </a:r>
            <a:r>
              <a:rPr lang="zh-CN" altLang="en-US" sz="2000" dirty="0" smtClean="0">
                <a:solidFill>
                  <a:schemeClr val="bg1">
                    <a:lumMod val="10000"/>
                  </a:schemeClr>
                </a:solidFill>
                <a:latin typeface="Calibri" panose="020F0502020204030204" charset="0"/>
              </a:rPr>
              <a:t>喝饮料    </a:t>
            </a:r>
            <a:r>
              <a:rPr lang="en-US" altLang="zh-CN" sz="2000" dirty="0" smtClean="0">
                <a:solidFill>
                  <a:schemeClr val="bg1">
                    <a:lumMod val="10000"/>
                  </a:schemeClr>
                </a:solidFill>
                <a:latin typeface="Calibri" panose="020F0502020204030204" charset="0"/>
              </a:rPr>
              <a:t>d.</a:t>
            </a:r>
            <a:r>
              <a:rPr lang="zh-CN" altLang="en-US" sz="2000" dirty="0" smtClean="0">
                <a:solidFill>
                  <a:schemeClr val="bg1">
                    <a:lumMod val="10000"/>
                  </a:schemeClr>
                </a:solidFill>
                <a:latin typeface="Calibri" panose="020F0502020204030204" charset="0"/>
              </a:rPr>
              <a:t>荡秋千   </a:t>
            </a:r>
          </a:p>
          <a:p>
            <a:pPr marL="0" indent="0">
              <a:lnSpc>
                <a:spcPct val="150000"/>
              </a:lnSpc>
              <a:buNone/>
            </a:pPr>
            <a:r>
              <a:rPr lang="en-US" altLang="zh-CN" sz="2000" dirty="0" smtClean="0">
                <a:solidFill>
                  <a:schemeClr val="bg1">
                    <a:lumMod val="10000"/>
                  </a:schemeClr>
                </a:solidFill>
                <a:latin typeface="Calibri" panose="020F0502020204030204" charset="0"/>
              </a:rPr>
              <a:t>e.</a:t>
            </a:r>
            <a:r>
              <a:rPr lang="zh-CN" altLang="en-US" sz="2000" dirty="0" smtClean="0">
                <a:solidFill>
                  <a:schemeClr val="bg1">
                    <a:lumMod val="10000"/>
                  </a:schemeClr>
                </a:solidFill>
                <a:latin typeface="Calibri" panose="020F0502020204030204" charset="0"/>
              </a:rPr>
              <a:t>烧开水     </a:t>
            </a:r>
            <a:r>
              <a:rPr lang="en-US" altLang="zh-CN" sz="2000" dirty="0" smtClean="0">
                <a:solidFill>
                  <a:schemeClr val="bg1">
                    <a:lumMod val="10000"/>
                  </a:schemeClr>
                </a:solidFill>
                <a:latin typeface="Calibri" panose="020F0502020204030204" charset="0"/>
              </a:rPr>
              <a:t>f.</a:t>
            </a:r>
            <a:r>
              <a:rPr lang="zh-CN" altLang="en-US" sz="2000" dirty="0" smtClean="0">
                <a:solidFill>
                  <a:schemeClr val="bg1">
                    <a:lumMod val="10000"/>
                  </a:schemeClr>
                </a:solidFill>
                <a:latin typeface="Calibri" panose="020F0502020204030204" charset="0"/>
              </a:rPr>
              <a:t>火山爆发      </a:t>
            </a:r>
            <a:r>
              <a:rPr lang="en-US" altLang="zh-CN" sz="2000" dirty="0" smtClean="0">
                <a:solidFill>
                  <a:schemeClr val="bg1">
                    <a:lumMod val="10000"/>
                  </a:schemeClr>
                </a:solidFill>
                <a:latin typeface="Calibri" panose="020F0502020204030204" charset="0"/>
              </a:rPr>
              <a:t>g.</a:t>
            </a:r>
            <a:r>
              <a:rPr lang="zh-CN" altLang="en-US" sz="2000" dirty="0" smtClean="0">
                <a:solidFill>
                  <a:schemeClr val="bg1">
                    <a:lumMod val="10000"/>
                  </a:schemeClr>
                </a:solidFill>
                <a:latin typeface="Calibri" panose="020F0502020204030204" charset="0"/>
              </a:rPr>
              <a:t>打篮球</a:t>
            </a:r>
          </a:p>
        </p:txBody>
      </p:sp>
      <p:sp>
        <p:nvSpPr>
          <p:cNvPr id="6" name="内容占位符 2"/>
          <p:cNvSpPr>
            <a:spLocks noGrp="1"/>
          </p:cNvSpPr>
          <p:nvPr/>
        </p:nvSpPr>
        <p:spPr>
          <a:xfrm>
            <a:off x="4305822" y="1563851"/>
            <a:ext cx="1395730" cy="635157"/>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lnSpc>
                <a:spcPct val="150000"/>
              </a:lnSpc>
              <a:buNone/>
            </a:pPr>
            <a:r>
              <a:rPr lang="en-US" altLang="zh-CN" sz="1800" strike="noStrike" noProof="1" smtClean="0">
                <a:solidFill>
                  <a:srgbClr val="FF0000"/>
                </a:solidFill>
                <a:latin typeface="微软雅黑" panose="020B0503020204020204" pitchFamily="34" charset="-122"/>
                <a:ea typeface="微软雅黑" panose="020B0503020204020204" pitchFamily="34" charset="-122"/>
              </a:rPr>
              <a:t>b </a:t>
            </a:r>
            <a:r>
              <a:rPr lang="en-US" altLang="zh-CN" sz="1800" strike="noStrike" noProof="1">
                <a:solidFill>
                  <a:srgbClr val="FF0000"/>
                </a:solidFill>
                <a:latin typeface="微软雅黑" panose="020B0503020204020204" pitchFamily="34" charset="-122"/>
                <a:ea typeface="微软雅黑" panose="020B0503020204020204" pitchFamily="34" charset="-122"/>
              </a:rPr>
              <a:t>c d e </a:t>
            </a:r>
            <a:r>
              <a:rPr lang="en-US" altLang="zh-CN" sz="1800" strike="noStrike" noProof="1" smtClean="0">
                <a:solidFill>
                  <a:srgbClr val="FF0000"/>
                </a:solidFill>
                <a:latin typeface="微软雅黑" panose="020B0503020204020204" pitchFamily="34" charset="-122"/>
                <a:ea typeface="微软雅黑" panose="020B0503020204020204" pitchFamily="34" charset="-122"/>
              </a:rPr>
              <a:t>g</a:t>
            </a:r>
            <a:endParaRPr lang="zh-CN" altLang="en-US" sz="1800" dirty="0" smtClean="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4" name="内容占位符 2"/>
          <p:cNvSpPr>
            <a:spLocks noGrp="1"/>
          </p:cNvSpPr>
          <p:nvPr/>
        </p:nvSpPr>
        <p:spPr>
          <a:xfrm>
            <a:off x="326806" y="1313178"/>
            <a:ext cx="5907087" cy="700088"/>
          </a:xfrm>
          <a:prstGeom prst="rect">
            <a:avLst/>
          </a:prstGeom>
          <a:noFill/>
          <a:ln w="9525">
            <a:noFill/>
          </a:ln>
        </p:spPr>
        <p:txBody>
          <a:bodyPr anchor="t"/>
          <a:lstStyle/>
          <a:p>
            <a:pPr>
              <a:spcBef>
                <a:spcPct val="20000"/>
              </a:spcBef>
            </a:pPr>
            <a:r>
              <a:rPr lang="zh-CN" altLang="en-US" sz="3200" dirty="0">
                <a:solidFill>
                  <a:schemeClr val="tx1"/>
                </a:solidFill>
                <a:latin typeface="华文行楷" panose="02010800040101010101" pitchFamily="2" charset="-122"/>
                <a:ea typeface="华文行楷" panose="02010800040101010101" pitchFamily="2" charset="-122"/>
              </a:rPr>
              <a:t>同学们能回答下列问题吗？</a:t>
            </a:r>
          </a:p>
        </p:txBody>
      </p:sp>
      <p:sp>
        <p:nvSpPr>
          <p:cNvPr id="7" name="内容占位符 2"/>
          <p:cNvSpPr>
            <a:spLocks noGrp="1"/>
          </p:cNvSpPr>
          <p:nvPr/>
        </p:nvSpPr>
        <p:spPr>
          <a:xfrm>
            <a:off x="588950" y="1799683"/>
            <a:ext cx="7366998" cy="2598781"/>
          </a:xfrm>
          <a:prstGeom prst="rect">
            <a:avLst/>
          </a:prstGeom>
          <a:noFill/>
          <a:ln w="9525">
            <a:noFill/>
          </a:ln>
        </p:spPr>
        <p:txBody>
          <a:bodyPr anchor="t"/>
          <a:lstStyle/>
          <a:p>
            <a:pPr>
              <a:lnSpc>
                <a:spcPct val="200000"/>
              </a:lnSpc>
              <a:spcBef>
                <a:spcPct val="20000"/>
              </a:spcBef>
            </a:pPr>
            <a:r>
              <a:rPr lang="en-US" altLang="zh-CN" sz="2000" dirty="0">
                <a:solidFill>
                  <a:schemeClr val="tx1"/>
                </a:solidFill>
                <a:latin typeface="微软雅黑" panose="020B0503020204020204" charset="-122"/>
                <a:ea typeface="微软雅黑" panose="020B0503020204020204" charset="-122"/>
              </a:rPr>
              <a:t>1</a:t>
            </a:r>
            <a:r>
              <a:rPr lang="en-US" altLang="zh-CN" sz="2000" dirty="0" smtClean="0">
                <a:solidFill>
                  <a:schemeClr val="tx1"/>
                </a:solidFill>
                <a:latin typeface="微软雅黑" panose="020B0503020204020204" charset="-122"/>
                <a:ea typeface="微软雅黑" panose="020B0503020204020204" charset="-122"/>
              </a:rPr>
              <a:t>. </a:t>
            </a:r>
            <a:r>
              <a:rPr lang="zh-CN" altLang="en-US" sz="2000" dirty="0" smtClean="0">
                <a:solidFill>
                  <a:schemeClr val="tx1"/>
                </a:solidFill>
                <a:latin typeface="微软雅黑" panose="020B0503020204020204" charset="-122"/>
                <a:ea typeface="微软雅黑" panose="020B0503020204020204" charset="-122"/>
              </a:rPr>
              <a:t>浩瀚</a:t>
            </a:r>
            <a:r>
              <a:rPr lang="zh-CN" altLang="en-US" sz="2000" dirty="0">
                <a:solidFill>
                  <a:schemeClr val="tx1"/>
                </a:solidFill>
                <a:latin typeface="微软雅黑" panose="020B0503020204020204" charset="-122"/>
                <a:ea typeface="微软雅黑" panose="020B0503020204020204" charset="-122"/>
              </a:rPr>
              <a:t>的星空，群星闪烁，他们从哪里来？我们生活的地球在宇宙什么地方？</a:t>
            </a:r>
          </a:p>
          <a:p>
            <a:pPr>
              <a:lnSpc>
                <a:spcPct val="200000"/>
              </a:lnSpc>
              <a:spcBef>
                <a:spcPct val="20000"/>
              </a:spcBef>
            </a:pPr>
            <a:r>
              <a:rPr lang="en-US" altLang="zh-CN" sz="2000" dirty="0">
                <a:solidFill>
                  <a:schemeClr val="tx1"/>
                </a:solidFill>
                <a:latin typeface="微软雅黑" panose="020B0503020204020204" charset="-122"/>
                <a:ea typeface="微软雅黑" panose="020B0503020204020204" charset="-122"/>
              </a:rPr>
              <a:t>2</a:t>
            </a:r>
            <a:r>
              <a:rPr lang="en-US" altLang="zh-CN" sz="2000" dirty="0" smtClean="0">
                <a:solidFill>
                  <a:schemeClr val="tx1"/>
                </a:solidFill>
                <a:latin typeface="微软雅黑" panose="020B0503020204020204" charset="-122"/>
                <a:ea typeface="微软雅黑" panose="020B0503020204020204" charset="-122"/>
              </a:rPr>
              <a:t>. </a:t>
            </a:r>
            <a:r>
              <a:rPr lang="zh-CN" altLang="en-US" sz="2000" dirty="0" smtClean="0">
                <a:solidFill>
                  <a:schemeClr val="tx1"/>
                </a:solidFill>
                <a:latin typeface="微软雅黑" panose="020B0503020204020204" charset="-122"/>
                <a:ea typeface="微软雅黑" panose="020B0503020204020204" charset="-122"/>
              </a:rPr>
              <a:t>电闪雷鸣</a:t>
            </a:r>
            <a:r>
              <a:rPr lang="zh-CN" altLang="en-US" sz="2000" dirty="0">
                <a:solidFill>
                  <a:schemeClr val="tx1"/>
                </a:solidFill>
                <a:latin typeface="微软雅黑" panose="020B0503020204020204" charset="-122"/>
                <a:ea typeface="微软雅黑" panose="020B0503020204020204" charset="-122"/>
              </a:rPr>
              <a:t>怎么产生的？为何我们先看到闪电，后听到雷声？</a:t>
            </a:r>
          </a:p>
          <a:p>
            <a:pPr>
              <a:lnSpc>
                <a:spcPct val="200000"/>
              </a:lnSpc>
              <a:spcBef>
                <a:spcPct val="20000"/>
              </a:spcBef>
            </a:pPr>
            <a:r>
              <a:rPr lang="en-US" altLang="zh-CN" sz="2000" dirty="0">
                <a:solidFill>
                  <a:schemeClr val="tx1"/>
                </a:solidFill>
                <a:latin typeface="微软雅黑" panose="020B0503020204020204" charset="-122"/>
                <a:ea typeface="微软雅黑" panose="020B0503020204020204" charset="-122"/>
              </a:rPr>
              <a:t>3</a:t>
            </a:r>
            <a:r>
              <a:rPr lang="en-US" altLang="zh-CN" sz="2000" dirty="0" smtClean="0">
                <a:solidFill>
                  <a:schemeClr val="tx1"/>
                </a:solidFill>
                <a:latin typeface="微软雅黑" panose="020B0503020204020204" charset="-122"/>
                <a:ea typeface="微软雅黑" panose="020B0503020204020204" charset="-122"/>
              </a:rPr>
              <a:t>. </a:t>
            </a:r>
            <a:r>
              <a:rPr lang="zh-CN" altLang="en-US" sz="2000" dirty="0" smtClean="0">
                <a:solidFill>
                  <a:schemeClr val="tx1"/>
                </a:solidFill>
                <a:latin typeface="微软雅黑" panose="020B0503020204020204" charset="-122"/>
                <a:ea typeface="微软雅黑" panose="020B0503020204020204" charset="-122"/>
              </a:rPr>
              <a:t>大自然</a:t>
            </a:r>
            <a:r>
              <a:rPr lang="zh-CN" altLang="en-US" sz="2000" dirty="0">
                <a:solidFill>
                  <a:schemeClr val="tx1"/>
                </a:solidFill>
                <a:latin typeface="微软雅黑" panose="020B0503020204020204" charset="-122"/>
                <a:ea typeface="微软雅黑" panose="020B0503020204020204" charset="-122"/>
              </a:rPr>
              <a:t>为何五颜六色，如此绚丽多彩？</a:t>
            </a:r>
          </a:p>
          <a:p>
            <a:pPr>
              <a:lnSpc>
                <a:spcPct val="150000"/>
              </a:lnSpc>
              <a:spcBef>
                <a:spcPct val="20000"/>
              </a:spcBef>
            </a:pPr>
            <a:endParaRPr lang="zh-CN" altLang="en-US" sz="3600" b="1" dirty="0">
              <a:solidFill>
                <a:srgbClr val="FF0000"/>
              </a:solidFill>
              <a:latin typeface="微软雅黑" panose="020B0503020204020204" charset="-122"/>
              <a:ea typeface="微软雅黑" panose="020B0503020204020204" charset="-122"/>
            </a:endParaRPr>
          </a:p>
          <a:p>
            <a:pPr>
              <a:lnSpc>
                <a:spcPct val="150000"/>
              </a:lnSpc>
              <a:spcBef>
                <a:spcPct val="20000"/>
              </a:spcBef>
            </a:pPr>
            <a:endParaRPr lang="zh-CN" altLang="en-US" sz="3200" b="1" dirty="0">
              <a:solidFill>
                <a:srgbClr val="FF0000"/>
              </a:solidFill>
              <a:latin typeface="Arial" panose="020B0604020202020204" pitchFamily="34" charset="0"/>
              <a:ea typeface="宋体" panose="02010600030101010101" pitchFamily="2" charset="-122"/>
            </a:endParaRPr>
          </a:p>
          <a:p>
            <a:pPr>
              <a:lnSpc>
                <a:spcPct val="150000"/>
              </a:lnSpc>
              <a:spcBef>
                <a:spcPct val="20000"/>
              </a:spcBef>
            </a:pPr>
            <a:endParaRPr lang="zh-CN" altLang="en-US" sz="32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内容占位符 2"/>
          <p:cNvSpPr>
            <a:spLocks noGrp="1"/>
          </p:cNvSpPr>
          <p:nvPr>
            <p:ph idx="4294967295"/>
          </p:nvPr>
        </p:nvSpPr>
        <p:spPr>
          <a:xfrm>
            <a:off x="1382702" y="674848"/>
            <a:ext cx="6379013" cy="2232025"/>
          </a:xfrm>
        </p:spPr>
        <p:txBody>
          <a:bodyPr anchor="t"/>
          <a:lstStyle/>
          <a:p>
            <a:pPr marL="0" indent="0">
              <a:lnSpc>
                <a:spcPct val="150000"/>
              </a:lnSpc>
              <a:buNone/>
            </a:pPr>
            <a:r>
              <a:rPr lang="en-US" altLang="zh-CN" sz="2000" dirty="0">
                <a:solidFill>
                  <a:schemeClr val="bg1">
                    <a:lumMod val="10000"/>
                  </a:schemeClr>
                </a:solidFill>
              </a:rPr>
              <a:t>2</a:t>
            </a:r>
            <a:r>
              <a:rPr lang="en-US" altLang="zh-CN" sz="2000" dirty="0" smtClean="0">
                <a:solidFill>
                  <a:schemeClr val="bg1">
                    <a:lumMod val="10000"/>
                  </a:schemeClr>
                </a:solidFill>
              </a:rPr>
              <a:t>.  </a:t>
            </a:r>
            <a:r>
              <a:rPr lang="zh-CN" altLang="en-US" sz="2000" dirty="0" smtClean="0">
                <a:solidFill>
                  <a:schemeClr val="bg1">
                    <a:lumMod val="10000"/>
                  </a:schemeClr>
                </a:solidFill>
              </a:rPr>
              <a:t>茶壶</a:t>
            </a:r>
            <a:r>
              <a:rPr lang="zh-CN" altLang="en-US" sz="2000" dirty="0">
                <a:solidFill>
                  <a:schemeClr val="bg1">
                    <a:lumMod val="10000"/>
                  </a:schemeClr>
                </a:solidFill>
              </a:rPr>
              <a:t>通常盖子上都有一个小孔，有同学发现如果将这个小孔堵住，茶壶里的水倒不出来，结合你所学什么解释一下其中原理？</a:t>
            </a:r>
          </a:p>
        </p:txBody>
      </p:sp>
      <p:sp>
        <p:nvSpPr>
          <p:cNvPr id="6" name="内容占位符 2"/>
          <p:cNvSpPr>
            <a:spLocks noGrp="1"/>
          </p:cNvSpPr>
          <p:nvPr/>
        </p:nvSpPr>
        <p:spPr>
          <a:xfrm>
            <a:off x="1382702" y="2249648"/>
            <a:ext cx="6256020" cy="131445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fontAlgn="base">
              <a:lnSpc>
                <a:spcPct val="150000"/>
              </a:lnSpc>
              <a:buNone/>
            </a:pPr>
            <a:r>
              <a:rPr lang="zh-CN" altLang="en-US" sz="1800" strike="noStrike" noProof="1" smtClean="0">
                <a:solidFill>
                  <a:srgbClr val="FF0000"/>
                </a:solidFill>
                <a:latin typeface="微软雅黑" panose="020B0503020204020204" pitchFamily="34" charset="-122"/>
                <a:ea typeface="微软雅黑" panose="020B0503020204020204" pitchFamily="34" charset="-122"/>
              </a:rPr>
              <a:t>答：</a:t>
            </a:r>
            <a:r>
              <a:rPr lang="zh-CN" altLang="en-US" sz="1800" strike="noStrike" noProof="1">
                <a:solidFill>
                  <a:srgbClr val="FF0000"/>
                </a:solidFill>
                <a:latin typeface="微软雅黑" panose="020B0503020204020204" pitchFamily="34" charset="-122"/>
                <a:ea typeface="微软雅黑" panose="020B0503020204020204" pitchFamily="34" charset="-122"/>
              </a:rPr>
              <a:t>茶壶盖上的小孔是与大气相通的，如果将小孔堵住，茶壶倒茶水时，茶壶内的气压会减小，小于茶壶嘴外的大气压，大气压就会把茶水堵住在茶壶嘴倒不出来。</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wipe(down)">
                                      <p:cBhvr>
                                        <p:cTn id="7" dur="500"/>
                                        <p:tgtEl>
                                          <p:spTgt spid="225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lvl="0">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sz="1000" dirty="0" smtClean="0">
                <a:solidFill>
                  <a:srgbClr val="FFFFFF"/>
                </a:solidFill>
              </a:rPr>
              <a:t>0</a:t>
            </a:r>
            <a:r>
              <a:rPr lang="en-US" sz="1000" dirty="0" smtClean="0">
                <a:solidFill>
                  <a:srgbClr val="FFFFFF"/>
                </a:solidFill>
              </a:rPr>
              <a:t>1</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4" name="内容占位符 3"/>
          <p:cNvSpPr>
            <a:spLocks noGrp="1"/>
          </p:cNvSpPr>
          <p:nvPr>
            <p:ph idx="4294967295"/>
          </p:nvPr>
        </p:nvSpPr>
        <p:spPr>
          <a:xfrm>
            <a:off x="512933" y="914901"/>
            <a:ext cx="2636648" cy="552665"/>
          </a:xfrm>
        </p:spPr>
        <p:txBody>
          <a:bodyPr/>
          <a:lstStyle/>
          <a:p>
            <a:pPr marL="0" marR="0" indent="0" algn="l" defTabSz="914400" rtl="0" eaLnBrk="1" fontAlgn="base" latinLnBrk="0" hangingPunct="1">
              <a:lnSpc>
                <a:spcPct val="100000"/>
              </a:lnSpc>
              <a:spcBef>
                <a:spcPct val="20000"/>
              </a:spcBef>
              <a:spcAft>
                <a:spcPct val="0"/>
              </a:spcAft>
              <a:buClrTx/>
              <a:buSzTx/>
              <a:buFontTx/>
              <a:buNone/>
            </a:pPr>
            <a:r>
              <a:rPr kumimoji="0" lang="zh-CN" altLang="en-US" sz="2800" i="0" u="none" strike="noStrike" kern="1200" cap="none" spc="0" normalizeH="0" baseline="0" noProof="1">
                <a:solidFill>
                  <a:schemeClr val="tx1"/>
                </a:solidFill>
                <a:latin typeface="华文行楷" panose="02010800040101010101" pitchFamily="2" charset="-122"/>
                <a:ea typeface="华文行楷" panose="02010800040101010101" pitchFamily="2" charset="-122"/>
                <a:cs typeface="华文行楷" panose="02010800040101010101" pitchFamily="2" charset="-122"/>
              </a:rPr>
              <a:t>在自然界中</a:t>
            </a:r>
            <a:r>
              <a:rPr kumimoji="0" lang="zh-CN" altLang="en-US" sz="2800" i="0" u="none" strike="noStrike" kern="1200" cap="none" spc="0" normalizeH="0" baseline="30000" noProof="1">
                <a:solidFill>
                  <a:schemeClr val="tx1"/>
                </a:solidFill>
                <a:uFillTx/>
                <a:latin typeface="华文行楷" panose="02010800040101010101" pitchFamily="2" charset="-122"/>
                <a:ea typeface="华文行楷" panose="02010800040101010101" pitchFamily="2" charset="-122"/>
                <a:cs typeface="华文行楷" panose="02010800040101010101" pitchFamily="2" charset="-122"/>
              </a:rPr>
              <a:t>……</a:t>
            </a:r>
          </a:p>
        </p:txBody>
      </p:sp>
      <p:pic>
        <p:nvPicPr>
          <p:cNvPr id="10" name="图片 9" descr="VCG41153941595"/>
          <p:cNvPicPr>
            <a:picLocks noChangeAspect="1"/>
          </p:cNvPicPr>
          <p:nvPr/>
        </p:nvPicPr>
        <p:blipFill>
          <a:blip r:embed="rId3"/>
          <a:stretch>
            <a:fillRect/>
          </a:stretch>
        </p:blipFill>
        <p:spPr>
          <a:xfrm>
            <a:off x="3424844" y="1552985"/>
            <a:ext cx="5211340" cy="22861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内容占位符 2"/>
          <p:cNvSpPr>
            <a:spLocks noGrp="1"/>
          </p:cNvSpPr>
          <p:nvPr/>
        </p:nvSpPr>
        <p:spPr>
          <a:xfrm>
            <a:off x="512933" y="1485777"/>
            <a:ext cx="2888573" cy="2716530"/>
          </a:xfrm>
          <a:prstGeom prst="rect">
            <a:avLst/>
          </a:prstGeom>
          <a:noFill/>
          <a:ln w="9525">
            <a:noFill/>
          </a:ln>
        </p:spPr>
        <p:txBody>
          <a:bodyPr anchor="t"/>
          <a:lstStyle/>
          <a:p>
            <a:pPr>
              <a:lnSpc>
                <a:spcPct val="150000"/>
              </a:lnSpc>
              <a:spcBef>
                <a:spcPct val="20000"/>
              </a:spcBef>
            </a:pPr>
            <a:r>
              <a:rPr lang="zh-CN" altLang="en-US" dirty="0" smtClean="0">
                <a:solidFill>
                  <a:schemeClr val="tx1"/>
                </a:solidFill>
                <a:latin typeface="微软雅黑" panose="020B0503020204020204" charset="-122"/>
                <a:ea typeface="微软雅黑" panose="020B0503020204020204" charset="-122"/>
              </a:rPr>
              <a:t>浩瀚</a:t>
            </a:r>
            <a:r>
              <a:rPr lang="zh-CN" altLang="en-US" dirty="0">
                <a:solidFill>
                  <a:schemeClr val="tx1"/>
                </a:solidFill>
                <a:latin typeface="微软雅黑" panose="020B0503020204020204" charset="-122"/>
                <a:ea typeface="微软雅黑" panose="020B0503020204020204" charset="-122"/>
              </a:rPr>
              <a:t>的宇宙是由无数像银河系一样的星系组成的。银河系中有几千颗恒星，我们生活在银河系中的太阳系，太阳系有八大行星，地球处在距离太阳的第三</a:t>
            </a:r>
            <a:r>
              <a:rPr lang="zh-CN" altLang="en-US" dirty="0">
                <a:solidFill>
                  <a:schemeClr val="bg1"/>
                </a:solidFill>
                <a:latin typeface="微软雅黑" panose="020B0503020204020204" charset="-122"/>
                <a:ea typeface="微软雅黑" panose="020B0503020204020204" charset="-122"/>
              </a:rPr>
              <a:t>轨道上</a:t>
            </a:r>
            <a:r>
              <a:rPr lang="zh-CN" altLang="en-US" b="1" dirty="0">
                <a:solidFill>
                  <a:schemeClr val="bg1"/>
                </a:solidFill>
                <a:latin typeface="微软雅黑" panose="020B0503020204020204" charset="-122"/>
                <a:ea typeface="微软雅黑" panose="020B0503020204020204" charset="-122"/>
              </a:rPr>
              <a:t>。</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a:stretch>
            <a:fillRect/>
          </a:stretch>
        </p:blipFill>
        <p:spPr>
          <a:xfrm>
            <a:off x="602150" y="926554"/>
            <a:ext cx="3570791" cy="2170269"/>
          </a:xfrm>
          <a:prstGeom prst="rect">
            <a:avLst/>
          </a:prstGeom>
          <a:ln>
            <a:noFill/>
          </a:ln>
          <a:effectLst>
            <a:outerShdw blurRad="190500" algn="tl" rotWithShape="0">
              <a:srgbClr val="000000">
                <a:alpha val="70000"/>
              </a:srgbClr>
            </a:outerShdw>
          </a:effectLst>
        </p:spPr>
      </p:pic>
      <p:pic>
        <p:nvPicPr>
          <p:cNvPr id="26" name="图片 25"/>
          <p:cNvPicPr>
            <a:picLocks noChangeAspect="1"/>
          </p:cNvPicPr>
          <p:nvPr/>
        </p:nvPicPr>
        <p:blipFill>
          <a:blip r:embed="rId3"/>
          <a:stretch>
            <a:fillRect/>
          </a:stretch>
        </p:blipFill>
        <p:spPr>
          <a:xfrm>
            <a:off x="6493037" y="930745"/>
            <a:ext cx="1497675" cy="2166078"/>
          </a:xfrm>
          <a:prstGeom prst="rect">
            <a:avLst/>
          </a:prstGeom>
          <a:ln>
            <a:noFill/>
          </a:ln>
          <a:effectLst>
            <a:outerShdw blurRad="190500" algn="tl" rotWithShape="0">
              <a:srgbClr val="000000">
                <a:alpha val="70000"/>
              </a:srgbClr>
            </a:outerShdw>
          </a:effectLst>
        </p:spPr>
      </p:pic>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2</a:t>
            </a:r>
          </a:p>
        </p:txBody>
      </p:sp>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15" name="标题 14"/>
          <p:cNvSpPr>
            <a:spLocks noGrp="1"/>
          </p:cNvSpPr>
          <p:nvPr>
            <p:ph type="title"/>
          </p:nvPr>
        </p:nvSpPr>
        <p:spPr>
          <a:xfrm>
            <a:off x="1797894" y="547780"/>
            <a:ext cx="1350861" cy="323046"/>
          </a:xfrm>
        </p:spPr>
        <p:txBody>
          <a:bodyPr>
            <a:scene3d>
              <a:camera prst="orthographicFront"/>
              <a:lightRig rig="threePt" dir="t"/>
            </a:scene3d>
          </a:bodyPr>
          <a:lstStyle/>
          <a:p>
            <a:pPr fontAlgn="base"/>
            <a:r>
              <a:rPr lang="zh-CN" altLang="en-US" sz="2000" strike="noStrike" noProof="1">
                <a:solidFill>
                  <a:schemeClr val="tx1"/>
                </a:solidFill>
                <a:latin typeface="华文行楷" panose="02010800040101010101" pitchFamily="2" charset="-122"/>
                <a:ea typeface="华文行楷" panose="02010800040101010101" pitchFamily="2" charset="-122"/>
              </a:rPr>
              <a:t>银河系</a:t>
            </a:r>
          </a:p>
        </p:txBody>
      </p:sp>
      <p:sp>
        <p:nvSpPr>
          <p:cNvPr id="16" name="标题 1"/>
          <p:cNvSpPr>
            <a:spLocks noGrp="1"/>
          </p:cNvSpPr>
          <p:nvPr/>
        </p:nvSpPr>
        <p:spPr>
          <a:xfrm>
            <a:off x="6001501" y="529840"/>
            <a:ext cx="1307646" cy="430996"/>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fontAlgn="base"/>
            <a:r>
              <a:rPr lang="zh-CN" altLang="en-US" sz="2000" strike="noStrike" noProof="1">
                <a:solidFill>
                  <a:schemeClr val="tx1"/>
                </a:solidFill>
                <a:latin typeface="华文行楷" panose="02010800040101010101" pitchFamily="2" charset="-122"/>
                <a:ea typeface="华文行楷" panose="02010800040101010101" pitchFamily="2" charset="-122"/>
              </a:rPr>
              <a:t>河外星系</a:t>
            </a:r>
          </a:p>
        </p:txBody>
      </p:sp>
      <p:sp>
        <p:nvSpPr>
          <p:cNvPr id="19" name="标题 1"/>
          <p:cNvSpPr>
            <a:spLocks noGrp="1"/>
          </p:cNvSpPr>
          <p:nvPr/>
        </p:nvSpPr>
        <p:spPr>
          <a:xfrm>
            <a:off x="763243" y="3398836"/>
            <a:ext cx="3248604" cy="137173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lnSpc>
                <a:spcPct val="150000"/>
              </a:lnSpc>
            </a:pPr>
            <a:r>
              <a:rPr lang="zh-CN" altLang="en-US" sz="1800" strike="noStrike" noProof="1">
                <a:solidFill>
                  <a:schemeClr val="tx1"/>
                </a:solidFill>
                <a:latin typeface="微软雅黑" panose="020B0503020204020204" charset="-122"/>
                <a:ea typeface="微软雅黑" panose="020B0503020204020204" charset="-122"/>
              </a:rPr>
              <a:t>银河系直径约为十万光年，太阳系并不是处在银河的中心，而是在靠近边缘的位置。</a:t>
            </a:r>
          </a:p>
        </p:txBody>
      </p:sp>
      <p:sp>
        <p:nvSpPr>
          <p:cNvPr id="20" name="标题 1"/>
          <p:cNvSpPr>
            <a:spLocks noGrp="1"/>
          </p:cNvSpPr>
          <p:nvPr/>
        </p:nvSpPr>
        <p:spPr>
          <a:xfrm>
            <a:off x="5348377" y="3398836"/>
            <a:ext cx="2613894" cy="1185545"/>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lnSpc>
                <a:spcPct val="150000"/>
              </a:lnSpc>
            </a:pPr>
            <a:r>
              <a:rPr lang="zh-CN" altLang="en-US" sz="1800" strike="noStrike" noProof="1">
                <a:solidFill>
                  <a:schemeClr val="tx1"/>
                </a:solidFill>
                <a:latin typeface="微软雅黑" panose="020B0503020204020204" charset="-122"/>
                <a:ea typeface="微软雅黑" panose="020B0503020204020204" charset="-122"/>
              </a:rPr>
              <a:t>银河系以外的星系的称为河外星系，银河系以外还有很多星系。</a:t>
            </a:r>
          </a:p>
        </p:txBody>
      </p:sp>
      <p:pic>
        <p:nvPicPr>
          <p:cNvPr id="21" name="图片 20"/>
          <p:cNvPicPr>
            <a:picLocks noChangeAspect="1"/>
          </p:cNvPicPr>
          <p:nvPr/>
        </p:nvPicPr>
        <p:blipFill>
          <a:blip r:embed="rId5" cstate="print"/>
          <a:stretch>
            <a:fillRect/>
          </a:stretch>
        </p:blipFill>
        <p:spPr>
          <a:xfrm>
            <a:off x="5156998" y="926554"/>
            <a:ext cx="1336353" cy="1160982"/>
          </a:xfrm>
          <a:prstGeom prst="rect">
            <a:avLst/>
          </a:prstGeom>
          <a:ln>
            <a:noFill/>
          </a:ln>
          <a:effectLst>
            <a:outerShdw blurRad="190500" algn="tl" rotWithShape="0">
              <a:srgbClr val="000000">
                <a:alpha val="70000"/>
              </a:srgbClr>
            </a:outerShdw>
          </a:effectLst>
        </p:spPr>
      </p:pic>
      <p:pic>
        <p:nvPicPr>
          <p:cNvPr id="22" name="图片 21"/>
          <p:cNvPicPr>
            <a:picLocks noChangeAspect="1"/>
          </p:cNvPicPr>
          <p:nvPr/>
        </p:nvPicPr>
        <p:blipFill>
          <a:blip r:embed="rId6" cstate="print"/>
          <a:stretch>
            <a:fillRect/>
          </a:stretch>
        </p:blipFill>
        <p:spPr>
          <a:xfrm>
            <a:off x="5156684" y="2079963"/>
            <a:ext cx="1336353" cy="1016860"/>
          </a:xfrm>
          <a:prstGeom prst="rect">
            <a:avLst/>
          </a:prstGeom>
          <a:ln>
            <a:noFill/>
          </a:ln>
          <a:effectLst>
            <a:outerShdw blurRad="190500" algn="tl" rotWithShape="0">
              <a:srgbClr val="000000">
                <a:alpha val="70000"/>
              </a:srgbClr>
            </a:outerShdw>
          </a:effectLst>
        </p:spPr>
      </p:pic>
      <p:sp>
        <p:nvSpPr>
          <p:cNvPr id="23" name="文本框 22"/>
          <p:cNvSpPr txBox="1"/>
          <p:nvPr/>
        </p:nvSpPr>
        <p:spPr>
          <a:xfrm>
            <a:off x="5099800" y="889813"/>
            <a:ext cx="1005403" cy="338554"/>
          </a:xfrm>
          <a:prstGeom prst="rect">
            <a:avLst/>
          </a:prstGeom>
          <a:noFill/>
          <a:ln w="9525">
            <a:noFill/>
          </a:ln>
        </p:spPr>
        <p:txBody>
          <a:bodyPr wrap="none" anchor="t">
            <a:spAutoFit/>
          </a:bodyPr>
          <a:lstStyle/>
          <a:p>
            <a:r>
              <a:rPr lang="zh-CN" altLang="en-US" sz="1600" dirty="0">
                <a:solidFill>
                  <a:schemeClr val="bg1"/>
                </a:solidFill>
                <a:latin typeface="华文行楷" panose="02010800040101010101" pitchFamily="2" charset="-122"/>
                <a:ea typeface="华文行楷" panose="02010800040101010101" pitchFamily="2" charset="-122"/>
              </a:rPr>
              <a:t>草帽星系</a:t>
            </a:r>
          </a:p>
        </p:txBody>
      </p:sp>
      <p:sp>
        <p:nvSpPr>
          <p:cNvPr id="24" name="文本框 23"/>
          <p:cNvSpPr txBox="1"/>
          <p:nvPr/>
        </p:nvSpPr>
        <p:spPr>
          <a:xfrm>
            <a:off x="5589572" y="2818335"/>
            <a:ext cx="1142524" cy="338554"/>
          </a:xfrm>
          <a:prstGeom prst="rect">
            <a:avLst/>
          </a:prstGeom>
          <a:noFill/>
          <a:ln w="9525">
            <a:noFill/>
          </a:ln>
        </p:spPr>
        <p:txBody>
          <a:bodyPr wrap="square" anchor="t">
            <a:spAutoFit/>
          </a:bodyPr>
          <a:lstStyle/>
          <a:p>
            <a:r>
              <a:rPr lang="zh-CN" altLang="en-US" sz="1600" dirty="0">
                <a:solidFill>
                  <a:schemeClr val="bg1"/>
                </a:solidFill>
                <a:latin typeface="华文行楷" panose="02010800040101010101" pitchFamily="2" charset="-122"/>
                <a:ea typeface="华文行楷" panose="02010800040101010101" pitchFamily="2" charset="-122"/>
              </a:rPr>
              <a:t>仙女星系</a:t>
            </a:r>
          </a:p>
        </p:txBody>
      </p:sp>
      <p:sp>
        <p:nvSpPr>
          <p:cNvPr id="25" name="文本框 24"/>
          <p:cNvSpPr txBox="1"/>
          <p:nvPr/>
        </p:nvSpPr>
        <p:spPr>
          <a:xfrm>
            <a:off x="8204479" y="956310"/>
            <a:ext cx="430887" cy="1118255"/>
          </a:xfrm>
          <a:prstGeom prst="rect">
            <a:avLst/>
          </a:prstGeom>
          <a:noFill/>
          <a:ln w="9525">
            <a:noFill/>
          </a:ln>
        </p:spPr>
        <p:txBody>
          <a:bodyPr vert="eaVert" wrap="none" anchor="t">
            <a:spAutoFit/>
          </a:bodyPr>
          <a:lstStyle/>
          <a:p>
            <a:r>
              <a:rPr lang="zh-CN" altLang="en-US" sz="1600" dirty="0">
                <a:solidFill>
                  <a:schemeClr val="bg1"/>
                </a:solidFill>
                <a:latin typeface="微软雅黑" panose="020B0503020204020204" charset="-122"/>
                <a:ea typeface="微软雅黑" panose="020B0503020204020204" charset="-122"/>
              </a:rPr>
              <a:t>半人马星系</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par>
                                <p:cTn id="27" presetID="22" presetClass="entr" presetSubtype="4"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down)">
                                      <p:cBhvr>
                                        <p:cTn id="34" dur="500"/>
                                        <p:tgtEl>
                                          <p:spTgt spid="24"/>
                                        </p:tgtEl>
                                      </p:cBhvr>
                                    </p:animEffect>
                                  </p:childTnLst>
                                </p:cTn>
                              </p:par>
                              <p:par>
                                <p:cTn id="35" presetID="22" presetClass="entr" presetSubtype="4"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down)">
                                      <p:cBhvr>
                                        <p:cTn id="42" dur="500"/>
                                        <p:tgtEl>
                                          <p:spTgt spid="2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down)">
                                      <p:cBhvr>
                                        <p:cTn id="45" dur="500"/>
                                        <p:tgtEl>
                                          <p:spTgt spid="25"/>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9" grpId="0"/>
      <p:bldP spid="20" grpId="0"/>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3</a:t>
            </a:r>
          </a:p>
        </p:txBody>
      </p:sp>
      <p:sp>
        <p:nvSpPr>
          <p:cNvPr id="7" name="右箭头 6"/>
          <p:cNvSpPr/>
          <p:nvPr/>
        </p:nvSpPr>
        <p:spPr>
          <a:xfrm>
            <a:off x="4344290" y="3028735"/>
            <a:ext cx="523875" cy="333375"/>
          </a:xfrm>
          <a:prstGeom prst="rightArrow">
            <a:avLst/>
          </a:prstGeom>
          <a:solidFill>
            <a:srgbClr val="00B050"/>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9" name="图片 8" descr="timg (1)"/>
          <p:cNvPicPr>
            <a:picLocks noChangeAspect="1"/>
          </p:cNvPicPr>
          <p:nvPr/>
        </p:nvPicPr>
        <p:blipFill>
          <a:blip r:embed="rId2"/>
          <a:stretch>
            <a:fillRect/>
          </a:stretch>
        </p:blipFill>
        <p:spPr>
          <a:xfrm>
            <a:off x="948897" y="2024036"/>
            <a:ext cx="3203016" cy="2330487"/>
          </a:xfrm>
          <a:prstGeom prst="rect">
            <a:avLst/>
          </a:prstGeom>
          <a:ln>
            <a:noFill/>
          </a:ln>
          <a:effectLst>
            <a:outerShdw blurRad="190500" algn="tl" rotWithShape="0">
              <a:srgbClr val="000000">
                <a:alpha val="70000"/>
              </a:srgbClr>
            </a:outerShdw>
          </a:effectLst>
        </p:spPr>
      </p:pic>
      <p:pic>
        <p:nvPicPr>
          <p:cNvPr id="10" name="图片 9" descr="timg (2)"/>
          <p:cNvPicPr>
            <a:picLocks noChangeAspect="1"/>
          </p:cNvPicPr>
          <p:nvPr/>
        </p:nvPicPr>
        <p:blipFill>
          <a:blip r:embed="rId3"/>
          <a:stretch>
            <a:fillRect/>
          </a:stretch>
        </p:blipFill>
        <p:spPr>
          <a:xfrm>
            <a:off x="5011379" y="2018544"/>
            <a:ext cx="3178175" cy="2333554"/>
          </a:xfrm>
          <a:prstGeom prst="rect">
            <a:avLst/>
          </a:prstGeom>
          <a:ln>
            <a:noFill/>
          </a:ln>
          <a:effectLst>
            <a:outerShdw blurRad="190500" algn="tl" rotWithShape="0">
              <a:srgbClr val="000000">
                <a:alpha val="70000"/>
              </a:srgbClr>
            </a:outerShdw>
          </a:effectLst>
        </p:spPr>
      </p:pic>
      <p:sp>
        <p:nvSpPr>
          <p:cNvPr id="11" name="文本框 10"/>
          <p:cNvSpPr txBox="1"/>
          <p:nvPr/>
        </p:nvSpPr>
        <p:spPr>
          <a:xfrm>
            <a:off x="1862379" y="4352098"/>
            <a:ext cx="1376051" cy="338554"/>
          </a:xfrm>
          <a:prstGeom prst="rect">
            <a:avLst/>
          </a:prstGeom>
          <a:noFill/>
          <a:ln w="9525">
            <a:noFill/>
          </a:ln>
        </p:spPr>
        <p:txBody>
          <a:bodyPr wrap="square" anchor="t">
            <a:spAutoFit/>
          </a:bodyPr>
          <a:lstStyle/>
          <a:p>
            <a:r>
              <a:rPr lang="zh-CN" altLang="en-US" sz="1600" dirty="0">
                <a:solidFill>
                  <a:schemeClr val="tx1"/>
                </a:solidFill>
                <a:latin typeface="微软雅黑" panose="020B0503020204020204" charset="-122"/>
                <a:ea typeface="微软雅黑" panose="020B0503020204020204" charset="-122"/>
              </a:rPr>
              <a:t>正面太阳系</a:t>
            </a:r>
          </a:p>
        </p:txBody>
      </p:sp>
      <p:sp>
        <p:nvSpPr>
          <p:cNvPr id="12" name="文本框 11"/>
          <p:cNvSpPr txBox="1"/>
          <p:nvPr/>
        </p:nvSpPr>
        <p:spPr>
          <a:xfrm>
            <a:off x="6105735" y="4352098"/>
            <a:ext cx="1322932" cy="338554"/>
          </a:xfrm>
          <a:prstGeom prst="rect">
            <a:avLst/>
          </a:prstGeom>
          <a:noFill/>
          <a:ln w="9525">
            <a:noFill/>
          </a:ln>
        </p:spPr>
        <p:txBody>
          <a:bodyPr wrap="square" anchor="t">
            <a:spAutoFit/>
          </a:bodyPr>
          <a:lstStyle/>
          <a:p>
            <a:r>
              <a:rPr lang="zh-CN" altLang="en-US" sz="1600" dirty="0">
                <a:solidFill>
                  <a:schemeClr val="tx1"/>
                </a:solidFill>
                <a:latin typeface="微软雅黑" panose="020B0503020204020204" charset="-122"/>
                <a:ea typeface="微软雅黑" panose="020B0503020204020204" charset="-122"/>
              </a:rPr>
              <a:t>侧面太阳系</a:t>
            </a:r>
          </a:p>
        </p:txBody>
      </p:sp>
      <p:sp>
        <p:nvSpPr>
          <p:cNvPr id="13" name="文本框 12"/>
          <p:cNvSpPr txBox="1"/>
          <p:nvPr/>
        </p:nvSpPr>
        <p:spPr>
          <a:xfrm>
            <a:off x="838861" y="938628"/>
            <a:ext cx="7654871" cy="923330"/>
          </a:xfrm>
          <a:prstGeom prst="rect">
            <a:avLst/>
          </a:prstGeom>
          <a:noFill/>
          <a:ln w="9525">
            <a:noFill/>
          </a:ln>
        </p:spPr>
        <p:txBody>
          <a:bodyPr wrap="square" anchor="t">
            <a:spAutoFit/>
          </a:bodyPr>
          <a:lstStyle/>
          <a:p>
            <a:pPr>
              <a:lnSpc>
                <a:spcPct val="150000"/>
              </a:lnSpc>
            </a:pPr>
            <a:r>
              <a:rPr lang="zh-CN" altLang="en-US" dirty="0">
                <a:solidFill>
                  <a:schemeClr val="tx1"/>
                </a:solidFill>
                <a:latin typeface="微软雅黑" panose="020B0503020204020204" charset="-122"/>
                <a:ea typeface="微软雅黑" panose="020B0503020204020204" charset="-122"/>
              </a:rPr>
              <a:t>太阳系有</a:t>
            </a:r>
            <a:r>
              <a:rPr lang="zh-CN" altLang="en-US" b="1" dirty="0">
                <a:solidFill>
                  <a:schemeClr val="tx1"/>
                </a:solidFill>
                <a:latin typeface="微软雅黑" panose="020B0503020204020204" charset="-122"/>
                <a:ea typeface="微软雅黑" panose="020B0503020204020204" charset="-122"/>
              </a:rPr>
              <a:t>八大行星</a:t>
            </a:r>
            <a:r>
              <a:rPr lang="zh-CN" altLang="en-US" dirty="0">
                <a:solidFill>
                  <a:schemeClr val="tx1"/>
                </a:solidFill>
                <a:latin typeface="微软雅黑" panose="020B0503020204020204" charset="-122"/>
                <a:ea typeface="微软雅黑" panose="020B0503020204020204" charset="-122"/>
              </a:rPr>
              <a:t>，分别为</a:t>
            </a:r>
            <a:r>
              <a:rPr lang="zh-CN" altLang="en-US" b="1" dirty="0">
                <a:solidFill>
                  <a:schemeClr val="tx1"/>
                </a:solidFill>
                <a:latin typeface="微软雅黑" panose="020B0503020204020204" charset="-122"/>
                <a:ea typeface="微软雅黑" panose="020B0503020204020204" charset="-122"/>
              </a:rPr>
              <a:t>水星、金星、地球、火星、木星、土星、天王星和海王星</a:t>
            </a:r>
            <a:r>
              <a:rPr lang="zh-CN" altLang="en-US" dirty="0">
                <a:solidFill>
                  <a:schemeClr val="tx1"/>
                </a:solidFill>
                <a:latin typeface="微软雅黑" panose="020B0503020204020204" charset="-122"/>
                <a:ea typeface="微软雅黑" panose="020B0503020204020204" charset="-122"/>
              </a:rPr>
              <a:t>，地球处在第</a:t>
            </a:r>
            <a:r>
              <a:rPr lang="zh-CN" altLang="en-US" b="1" dirty="0">
                <a:solidFill>
                  <a:schemeClr val="tx1"/>
                </a:solidFill>
                <a:latin typeface="微软雅黑" panose="020B0503020204020204" charset="-122"/>
                <a:ea typeface="微软雅黑" panose="020B0503020204020204" charset="-122"/>
              </a:rPr>
              <a:t>三</a:t>
            </a:r>
            <a:r>
              <a:rPr lang="zh-CN" altLang="en-US" dirty="0">
                <a:solidFill>
                  <a:schemeClr val="tx1"/>
                </a:solidFill>
                <a:latin typeface="微软雅黑" panose="020B0503020204020204" charset="-122"/>
                <a:ea typeface="微软雅黑" panose="020B0503020204020204" charset="-122"/>
              </a:rPr>
              <a:t>轨道上。</a:t>
            </a:r>
          </a:p>
        </p:txBody>
      </p:sp>
      <p:sp>
        <p:nvSpPr>
          <p:cNvPr id="4" name="标题 3"/>
          <p:cNvSpPr>
            <a:spLocks noGrp="1"/>
          </p:cNvSpPr>
          <p:nvPr>
            <p:ph type="title"/>
          </p:nvPr>
        </p:nvSpPr>
        <p:spPr>
          <a:xfrm>
            <a:off x="3602672" y="253764"/>
            <a:ext cx="2127250" cy="684664"/>
          </a:xfrm>
        </p:spPr>
        <p:txBody>
          <a:bodyPr>
            <a:scene3d>
              <a:camera prst="orthographicFront"/>
              <a:lightRig rig="threePt" dir="t"/>
            </a:scene3d>
          </a:bodyPr>
          <a:lstStyle/>
          <a:p>
            <a:pPr fontAlgn="base"/>
            <a:r>
              <a:rPr lang="zh-CN" altLang="en-US" sz="4400" strike="noStrike" noProof="1">
                <a:solidFill>
                  <a:schemeClr val="tx1"/>
                </a:solidFill>
                <a:latin typeface="华文行楷" panose="02010800040101010101" pitchFamily="2" charset="-122"/>
                <a:ea typeface="华文行楷" panose="02010800040101010101" pitchFamily="2" charset="-122"/>
              </a:rPr>
              <a:t>太阳系</a:t>
            </a:r>
          </a:p>
        </p:txBody>
      </p:sp>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amond(in)">
                                      <p:cBhvr>
                                        <p:cTn id="3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4</a:t>
            </a:r>
          </a:p>
        </p:txBody>
      </p:sp>
      <p:sp>
        <p:nvSpPr>
          <p:cNvPr id="9" name="文本框 8"/>
          <p:cNvSpPr txBox="1"/>
          <p:nvPr/>
        </p:nvSpPr>
        <p:spPr>
          <a:xfrm>
            <a:off x="2888220" y="401886"/>
            <a:ext cx="4718685" cy="523220"/>
          </a:xfrm>
          <a:prstGeom prst="rect">
            <a:avLst/>
          </a:prstGeom>
          <a:noFill/>
        </p:spPr>
        <p:txBody>
          <a:bodyPr wrap="square" rtlCol="0" anchor="t">
            <a:spAutoFit/>
            <a:scene3d>
              <a:camera prst="orthographicFront"/>
              <a:lightRig rig="threePt" dir="t"/>
            </a:scene3d>
          </a:bodyPr>
          <a:lstStyle/>
          <a:p>
            <a:r>
              <a:rPr lang="zh-CN" altLang="en-US" sz="2800" noProof="1">
                <a:solidFill>
                  <a:schemeClr val="tx1"/>
                </a:solidFill>
                <a:latin typeface="华文行楷" panose="02010800040101010101" pitchFamily="2" charset="-122"/>
                <a:ea typeface="华文行楷" panose="02010800040101010101" pitchFamily="2" charset="-122"/>
                <a:cs typeface="+mn-cs"/>
              </a:rPr>
              <a:t>你知道哈雷彗星吗？</a:t>
            </a:r>
          </a:p>
        </p:txBody>
      </p:sp>
      <p:pic>
        <p:nvPicPr>
          <p:cNvPr id="7" name="图片 6" descr="VCG4192028070"/>
          <p:cNvPicPr>
            <a:picLocks noChangeAspect="1"/>
          </p:cNvPicPr>
          <p:nvPr/>
        </p:nvPicPr>
        <p:blipFill>
          <a:blip r:embed="rId2"/>
          <a:stretch>
            <a:fillRect/>
          </a:stretch>
        </p:blipFill>
        <p:spPr>
          <a:xfrm>
            <a:off x="632313" y="1316333"/>
            <a:ext cx="3370043" cy="2477552"/>
          </a:xfrm>
          <a:prstGeom prst="rect">
            <a:avLst/>
          </a:prstGeom>
          <a:ln>
            <a:noFill/>
          </a:ln>
          <a:effectLst>
            <a:outerShdw blurRad="190500" algn="tl" rotWithShape="0">
              <a:srgbClr val="000000">
                <a:alpha val="70000"/>
              </a:srgbClr>
            </a:outerShdw>
          </a:effectLst>
        </p:spPr>
      </p:pic>
      <p:sp>
        <p:nvSpPr>
          <p:cNvPr id="4" name="文本框 3"/>
          <p:cNvSpPr txBox="1"/>
          <p:nvPr/>
        </p:nvSpPr>
        <p:spPr>
          <a:xfrm>
            <a:off x="4350825" y="1130432"/>
            <a:ext cx="4110065" cy="923330"/>
          </a:xfrm>
          <a:prstGeom prst="rect">
            <a:avLst/>
          </a:prstGeom>
          <a:noFill/>
          <a:ln w="9525">
            <a:noFill/>
          </a:ln>
        </p:spPr>
        <p:txBody>
          <a:bodyPr wrap="square" anchor="t">
            <a:spAutoFit/>
          </a:bodyPr>
          <a:lstStyle/>
          <a:p>
            <a:pPr>
              <a:lnSpc>
                <a:spcPct val="150000"/>
              </a:lnSpc>
            </a:pPr>
            <a:r>
              <a:rPr lang="zh-CN" altLang="en-US" dirty="0">
                <a:solidFill>
                  <a:schemeClr val="tx1"/>
                </a:solidFill>
                <a:latin typeface="微软雅黑" panose="020B0503020204020204" charset="-122"/>
                <a:ea typeface="微软雅黑" panose="020B0503020204020204" charset="-122"/>
              </a:rPr>
              <a:t>彗星一般是由头和尾组成，头的中心是彗核，彗核外包彗发，彗发外再包彗云。</a:t>
            </a:r>
          </a:p>
        </p:txBody>
      </p:sp>
      <p:sp>
        <p:nvSpPr>
          <p:cNvPr id="8" name="文本框 7"/>
          <p:cNvSpPr txBox="1"/>
          <p:nvPr/>
        </p:nvSpPr>
        <p:spPr>
          <a:xfrm>
            <a:off x="4350825" y="2224225"/>
            <a:ext cx="4190159" cy="1569660"/>
          </a:xfrm>
          <a:prstGeom prst="rect">
            <a:avLst/>
          </a:prstGeom>
          <a:noFill/>
          <a:ln w="9525">
            <a:noFill/>
          </a:ln>
        </p:spPr>
        <p:txBody>
          <a:bodyPr wrap="square" anchor="t">
            <a:spAutoFit/>
          </a:bodyPr>
          <a:lstStyle/>
          <a:p>
            <a:pPr>
              <a:lnSpc>
                <a:spcPct val="150000"/>
              </a:lnSpc>
            </a:pPr>
            <a:r>
              <a:rPr lang="en-US" altLang="zh-CN" sz="1600" dirty="0">
                <a:solidFill>
                  <a:schemeClr val="tx1"/>
                </a:solidFill>
                <a:latin typeface="华文楷体" panose="02010600040101010101" pitchFamily="2" charset="-122"/>
                <a:ea typeface="华文楷体" panose="02010600040101010101" pitchFamily="2" charset="-122"/>
              </a:rPr>
              <a:t>1705</a:t>
            </a:r>
            <a:r>
              <a:rPr lang="zh-CN" altLang="en-US" sz="1600" dirty="0">
                <a:solidFill>
                  <a:schemeClr val="tx1"/>
                </a:solidFill>
                <a:latin typeface="华文楷体" panose="02010600040101010101" pitchFamily="2" charset="-122"/>
                <a:ea typeface="华文楷体" panose="02010600040101010101" pitchFamily="2" charset="-122"/>
              </a:rPr>
              <a:t>年英国天文学家哈雷根据牛顿最新运动定律，大胆预言</a:t>
            </a:r>
            <a:r>
              <a:rPr lang="en-US" altLang="zh-CN" sz="1600" dirty="0">
                <a:solidFill>
                  <a:schemeClr val="tx1"/>
                </a:solidFill>
                <a:latin typeface="华文楷体" panose="02010600040101010101" pitchFamily="2" charset="-122"/>
                <a:ea typeface="华文楷体" panose="02010600040101010101" pitchFamily="2" charset="-122"/>
              </a:rPr>
              <a:t>1682</a:t>
            </a:r>
            <a:r>
              <a:rPr lang="zh-CN" altLang="en-US" sz="1600" dirty="0">
                <a:solidFill>
                  <a:schemeClr val="tx1"/>
                </a:solidFill>
                <a:latin typeface="华文楷体" panose="02010600040101010101" pitchFamily="2" charset="-122"/>
                <a:ea typeface="华文楷体" panose="02010600040101010101" pitchFamily="2" charset="-122"/>
              </a:rPr>
              <a:t>年出现的那颗彗星将在</a:t>
            </a:r>
            <a:r>
              <a:rPr lang="en-US" altLang="zh-CN" sz="1600" dirty="0">
                <a:solidFill>
                  <a:schemeClr val="tx1"/>
                </a:solidFill>
                <a:latin typeface="华文楷体" panose="02010600040101010101" pitchFamily="2" charset="-122"/>
                <a:ea typeface="华文楷体" panose="02010600040101010101" pitchFamily="2" charset="-122"/>
              </a:rPr>
              <a:t>1758</a:t>
            </a:r>
            <a:r>
              <a:rPr lang="zh-CN" altLang="en-US" sz="1600" dirty="0">
                <a:solidFill>
                  <a:schemeClr val="tx1"/>
                </a:solidFill>
                <a:latin typeface="华文楷体" panose="02010600040101010101" pitchFamily="2" charset="-122"/>
                <a:ea typeface="华文楷体" panose="02010600040101010101" pitchFamily="2" charset="-122"/>
              </a:rPr>
              <a:t>年底回归，</a:t>
            </a:r>
            <a:r>
              <a:rPr lang="en-US" altLang="zh-CN" sz="1600" dirty="0">
                <a:solidFill>
                  <a:schemeClr val="tx1"/>
                </a:solidFill>
                <a:latin typeface="华文楷体" panose="02010600040101010101" pitchFamily="2" charset="-122"/>
                <a:ea typeface="华文楷体" panose="02010600040101010101" pitchFamily="2" charset="-122"/>
              </a:rPr>
              <a:t>1759</a:t>
            </a:r>
            <a:r>
              <a:rPr lang="zh-CN" altLang="en-US" sz="1600" dirty="0">
                <a:solidFill>
                  <a:schemeClr val="tx1"/>
                </a:solidFill>
                <a:latin typeface="华文楷体" panose="02010600040101010101" pitchFamily="2" charset="-122"/>
                <a:ea typeface="华文楷体" panose="02010600040101010101" pitchFamily="2" charset="-122"/>
              </a:rPr>
              <a:t>年初这颗彗星回来了，为了纪念他将这颗彗星命名为哈雷彗星。</a:t>
            </a:r>
          </a:p>
        </p:txBody>
      </p:sp>
      <p:sp>
        <p:nvSpPr>
          <p:cNvPr id="10" name="文本框 9"/>
          <p:cNvSpPr txBox="1"/>
          <p:nvPr/>
        </p:nvSpPr>
        <p:spPr>
          <a:xfrm>
            <a:off x="644696" y="4041485"/>
            <a:ext cx="7931976" cy="515526"/>
          </a:xfrm>
          <a:prstGeom prst="rect">
            <a:avLst/>
          </a:prstGeom>
          <a:noFill/>
          <a:ln w="9525">
            <a:noFill/>
          </a:ln>
        </p:spPr>
        <p:txBody>
          <a:bodyPr wrap="square" anchor="t">
            <a:spAutoFit/>
          </a:bodyPr>
          <a:lstStyle/>
          <a:p>
            <a:pPr>
              <a:lnSpc>
                <a:spcPct val="150000"/>
              </a:lnSpc>
            </a:pPr>
            <a:r>
              <a:rPr lang="zh-CN" altLang="en-US" sz="2000" dirty="0">
                <a:solidFill>
                  <a:srgbClr val="C00000"/>
                </a:solidFill>
                <a:latin typeface="华文行楷" panose="02010800040101010101" pitchFamily="2" charset="-122"/>
                <a:ea typeface="华文行楷" panose="02010800040101010101" pitchFamily="2" charset="-122"/>
              </a:rPr>
              <a:t>同学们，哈雷彗星在</a:t>
            </a:r>
            <a:r>
              <a:rPr lang="en-US" altLang="zh-CN" sz="2000" dirty="0">
                <a:solidFill>
                  <a:srgbClr val="C00000"/>
                </a:solidFill>
                <a:latin typeface="华文行楷" panose="02010800040101010101" pitchFamily="2" charset="-122"/>
                <a:ea typeface="华文行楷" panose="02010800040101010101" pitchFamily="2" charset="-122"/>
              </a:rPr>
              <a:t>1986</a:t>
            </a:r>
            <a:r>
              <a:rPr lang="zh-CN" altLang="en-US" sz="2000" dirty="0">
                <a:solidFill>
                  <a:srgbClr val="C00000"/>
                </a:solidFill>
                <a:latin typeface="华文行楷" panose="02010800040101010101" pitchFamily="2" charset="-122"/>
                <a:ea typeface="华文行楷" panose="02010800040101010101" pitchFamily="2" charset="-122"/>
              </a:rPr>
              <a:t>年回归一次，请你计算下一次回归在哪一年？</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845909" y="406193"/>
            <a:ext cx="5697470" cy="895714"/>
          </a:xfrm>
        </p:spPr>
        <p:txBody>
          <a:bodyPr>
            <a:scene3d>
              <a:camera prst="orthographicFront"/>
              <a:lightRig rig="threePt" dir="t"/>
            </a:scene3d>
          </a:bodyPr>
          <a:lstStyle/>
          <a:p>
            <a:pPr fontAlgn="base"/>
            <a:r>
              <a:rPr lang="zh-CN" altLang="en-US" sz="3200" strike="noStrike" noProof="1">
                <a:solidFill>
                  <a:schemeClr val="tx1"/>
                </a:solidFill>
                <a:latin typeface="华文行楷" panose="02010800040101010101" pitchFamily="2" charset="-122"/>
                <a:ea typeface="华文行楷" panose="02010800040101010101" pitchFamily="2" charset="-122"/>
              </a:rPr>
              <a:t>电闪雷鸣如何产生的？</a:t>
            </a:r>
            <a:r>
              <a:rPr lang="zh-CN" altLang="en-US" sz="3200" dirty="0">
                <a:solidFill>
                  <a:schemeClr val="tx1"/>
                </a:solidFill>
                <a:latin typeface="华文行楷" panose="02010800040101010101" pitchFamily="2" charset="-122"/>
                <a:ea typeface="华文行楷" panose="02010800040101010101" pitchFamily="2" charset="-122"/>
              </a:rPr>
              <a:t/>
            </a:r>
            <a:br>
              <a:rPr lang="zh-CN" altLang="en-US" sz="3200" dirty="0">
                <a:solidFill>
                  <a:schemeClr val="tx1"/>
                </a:solidFill>
                <a:latin typeface="华文行楷" panose="02010800040101010101" pitchFamily="2" charset="-122"/>
                <a:ea typeface="华文行楷" panose="02010800040101010101" pitchFamily="2" charset="-122"/>
              </a:rPr>
            </a:br>
            <a:r>
              <a:rPr lang="zh-CN" altLang="en-US" sz="2000" strike="noStrike" noProof="1">
                <a:solidFill>
                  <a:schemeClr val="tx1"/>
                </a:solidFill>
                <a:latin typeface="华文行楷" panose="02010800040101010101" pitchFamily="2" charset="-122"/>
                <a:ea typeface="华文行楷" panose="02010800040101010101" pitchFamily="2" charset="-122"/>
              </a:rPr>
              <a:t>为什么我们总是先看到闪电后听到雷声？</a:t>
            </a:r>
          </a:p>
        </p:txBody>
      </p:sp>
      <p:pic>
        <p:nvPicPr>
          <p:cNvPr id="5" name="图片 4"/>
          <p:cNvPicPr>
            <a:picLocks noChangeAspect="1"/>
          </p:cNvPicPr>
          <p:nvPr/>
        </p:nvPicPr>
        <p:blipFill>
          <a:blip r:embed="rId2"/>
          <a:stretch>
            <a:fillRect/>
          </a:stretch>
        </p:blipFill>
        <p:spPr>
          <a:xfrm>
            <a:off x="4901453" y="1543579"/>
            <a:ext cx="3348318" cy="2452192"/>
          </a:xfrm>
          <a:prstGeom prst="rect">
            <a:avLst/>
          </a:prstGeom>
          <a:ln>
            <a:noFill/>
          </a:ln>
          <a:effectLst>
            <a:outerShdw blurRad="190500" algn="tl" rotWithShape="0">
              <a:srgbClr val="000000">
                <a:alpha val="70000"/>
              </a:srgbClr>
            </a:outerShdw>
          </a:effectLst>
        </p:spPr>
      </p:pic>
      <p:sp>
        <p:nvSpPr>
          <p:cNvPr id="6" name="标题 1"/>
          <p:cNvSpPr>
            <a:spLocks noGrp="1"/>
          </p:cNvSpPr>
          <p:nvPr/>
        </p:nvSpPr>
        <p:spPr>
          <a:xfrm>
            <a:off x="680720" y="1468379"/>
            <a:ext cx="3954780" cy="2527392"/>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lnSpc>
                <a:spcPct val="150000"/>
              </a:lnSpc>
            </a:pPr>
            <a:r>
              <a:rPr lang="zh-CN" altLang="en-US" sz="1800" strike="noStrike" noProof="1" smtClean="0">
                <a:solidFill>
                  <a:schemeClr val="tx1"/>
                </a:solidFill>
                <a:latin typeface="微软雅黑" panose="020B0503020204020204" charset="-122"/>
                <a:ea typeface="微软雅黑" panose="020B0503020204020204" charset="-122"/>
              </a:rPr>
              <a:t>闪电</a:t>
            </a:r>
            <a:r>
              <a:rPr lang="zh-CN" altLang="en-US" sz="1800" strike="noStrike" noProof="1">
                <a:solidFill>
                  <a:schemeClr val="tx1"/>
                </a:solidFill>
                <a:latin typeface="微软雅黑" panose="020B0503020204020204" charset="-122"/>
                <a:ea typeface="微软雅黑" panose="020B0503020204020204" charset="-122"/>
              </a:rPr>
              <a:t>是云层和云层之间、云层和地面之间的一种放电现象，而放电时发出的巨大响声就是雷鸣。</a:t>
            </a:r>
          </a:p>
          <a:p>
            <a:pPr algn="l" fontAlgn="base">
              <a:lnSpc>
                <a:spcPct val="150000"/>
              </a:lnSpc>
            </a:pPr>
            <a:endParaRPr lang="zh-CN" altLang="en-US" sz="1800" strike="noStrike" noProof="1">
              <a:solidFill>
                <a:schemeClr val="tx1"/>
              </a:solidFill>
              <a:latin typeface="微软雅黑" panose="020B0503020204020204" charset="-122"/>
              <a:ea typeface="微软雅黑" panose="020B0503020204020204" charset="-122"/>
            </a:endParaRPr>
          </a:p>
          <a:p>
            <a:pPr algn="l" fontAlgn="base">
              <a:lnSpc>
                <a:spcPct val="150000"/>
              </a:lnSpc>
            </a:pPr>
            <a:r>
              <a:rPr lang="zh-CN" altLang="en-US" sz="1800" strike="noStrike" noProof="1" smtClean="0">
                <a:solidFill>
                  <a:schemeClr val="tx1"/>
                </a:solidFill>
                <a:latin typeface="微软雅黑" panose="020B0503020204020204" charset="-122"/>
                <a:ea typeface="微软雅黑" panose="020B0503020204020204" charset="-122"/>
              </a:rPr>
              <a:t>我们</a:t>
            </a:r>
            <a:r>
              <a:rPr lang="zh-CN" altLang="en-US" sz="1800" strike="noStrike" noProof="1">
                <a:solidFill>
                  <a:schemeClr val="tx1"/>
                </a:solidFill>
                <a:latin typeface="微软雅黑" panose="020B0503020204020204" charset="-122"/>
                <a:ea typeface="微软雅黑" panose="020B0503020204020204" charset="-122"/>
              </a:rPr>
              <a:t>之所以先看到闪电后听到雷声，是因为光的传播速度比声音要快。</a:t>
            </a:r>
          </a:p>
        </p:txBody>
      </p:sp>
      <p:sp>
        <p:nvSpPr>
          <p:cNvPr id="7" name="文本框 6"/>
          <p:cNvSpPr txBox="1"/>
          <p:nvPr/>
        </p:nvSpPr>
        <p:spPr>
          <a:xfrm>
            <a:off x="808291" y="4291872"/>
            <a:ext cx="8229600" cy="398780"/>
          </a:xfrm>
          <a:prstGeom prst="rect">
            <a:avLst/>
          </a:prstGeom>
          <a:noFill/>
        </p:spPr>
        <p:txBody>
          <a:bodyPr wrap="square" rtlCol="0" anchor="t">
            <a:spAutoFit/>
            <a:scene3d>
              <a:camera prst="orthographicFront"/>
              <a:lightRig rig="threePt" dir="t"/>
            </a:scene3d>
          </a:bodyPr>
          <a:lstStyle/>
          <a:p>
            <a:r>
              <a:rPr lang="zh-CN" altLang="en-US" sz="2000" b="1" noProof="1">
                <a:solidFill>
                  <a:srgbClr val="C00000"/>
                </a:solidFill>
                <a:latin typeface="华文楷体" panose="02010600040101010101" pitchFamily="2" charset="-122"/>
                <a:ea typeface="华文楷体" panose="02010600040101010101" pitchFamily="2" charset="-122"/>
                <a:cs typeface="+mn-cs"/>
                <a:sym typeface="+mn-ea"/>
              </a:rPr>
              <a:t>同学们，关于闪电你们还了解哪些知识，愿意分享给大家吗？</a:t>
            </a:r>
          </a:p>
        </p:txBody>
      </p:sp>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5</a:t>
            </a:r>
          </a:p>
        </p:txBody>
      </p:sp>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1"/>
          <p:cNvSpPr>
            <a:spLocks noGrp="1"/>
          </p:cNvSpPr>
          <p:nvPr/>
        </p:nvSpPr>
        <p:spPr>
          <a:xfrm>
            <a:off x="2686311" y="188084"/>
            <a:ext cx="4049451" cy="542971"/>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rgbClr val="000000"/>
                </a:solidFill>
                <a:latin typeface="Arial" panose="020B0604020202020204" pitchFamily="34" charset="0"/>
                <a:ea typeface="宋体" panose="02010600030101010101" pitchFamily="2" charset="-122"/>
                <a:cs typeface="+mn-ea"/>
              </a:defRPr>
            </a:lvl1pPr>
          </a:lstStyle>
          <a:p>
            <a:pPr fontAlgn="base"/>
            <a:r>
              <a:rPr lang="zh-CN" altLang="en-US" sz="3200" strike="noStrike" noProof="1">
                <a:solidFill>
                  <a:schemeClr val="bg1">
                    <a:lumMod val="10000"/>
                  </a:schemeClr>
                </a:solidFill>
                <a:effectLst>
                  <a:outerShdw blurRad="38100" dist="19050" dir="2700000" algn="tl" rotWithShape="0">
                    <a:srgbClr val="000000">
                      <a:alpha val="40000"/>
                    </a:srgbClr>
                  </a:outerShdw>
                </a:effectLst>
                <a:latin typeface="华文行楷" panose="02010800040101010101" pitchFamily="2" charset="-122"/>
                <a:ea typeface="华文行楷" panose="02010800040101010101" pitchFamily="2" charset="-122"/>
              </a:rPr>
              <a:t>大自然为何绚丽多彩？</a:t>
            </a:r>
            <a:endParaRPr lang="zh-CN" altLang="en-US" strike="noStrike" noProof="1">
              <a:solidFill>
                <a:schemeClr val="bg1">
                  <a:lumMod val="10000"/>
                </a:schemeClr>
              </a:solidFill>
              <a:effectLst>
                <a:outerShdw blurRad="38100" dist="19050" dir="2700000" algn="tl" rotWithShape="0">
                  <a:srgbClr val="000000">
                    <a:alpha val="40000"/>
                  </a:srgbClr>
                </a:outerShdw>
              </a:effectLst>
              <a:latin typeface="华文行楷" panose="02010800040101010101" pitchFamily="2" charset="-122"/>
              <a:ea typeface="华文行楷" panose="02010800040101010101" pitchFamily="2" charset="-122"/>
            </a:endParaRPr>
          </a:p>
        </p:txBody>
      </p:sp>
      <p:pic>
        <p:nvPicPr>
          <p:cNvPr id="8" name="内容占位符 5"/>
          <p:cNvPicPr>
            <a:picLocks noGrp="1" noChangeAspect="1"/>
          </p:cNvPicPr>
          <p:nvPr/>
        </p:nvPicPr>
        <p:blipFill>
          <a:blip r:embed="rId2"/>
          <a:stretch>
            <a:fillRect/>
          </a:stretch>
        </p:blipFill>
        <p:spPr>
          <a:xfrm>
            <a:off x="891555" y="937521"/>
            <a:ext cx="3589511" cy="1755214"/>
          </a:xfrm>
          <a:prstGeom prst="rect">
            <a:avLst/>
          </a:prstGeom>
          <a:ln>
            <a:noFill/>
          </a:ln>
          <a:effectLst>
            <a:outerShdw blurRad="190500" algn="tl" rotWithShape="0">
              <a:srgbClr val="000000">
                <a:alpha val="70000"/>
              </a:srgbClr>
            </a:outerShdw>
          </a:effectLst>
        </p:spPr>
      </p:pic>
      <p:pic>
        <p:nvPicPr>
          <p:cNvPr id="11" name="图片 10"/>
          <p:cNvPicPr>
            <a:picLocks noChangeAspect="1"/>
          </p:cNvPicPr>
          <p:nvPr/>
        </p:nvPicPr>
        <p:blipFill>
          <a:blip r:embed="rId3" cstate="print"/>
          <a:stretch>
            <a:fillRect/>
          </a:stretch>
        </p:blipFill>
        <p:spPr>
          <a:xfrm>
            <a:off x="886119" y="2935438"/>
            <a:ext cx="3594947" cy="1755214"/>
          </a:xfrm>
          <a:prstGeom prst="rect">
            <a:avLst/>
          </a:prstGeom>
          <a:ln>
            <a:noFill/>
          </a:ln>
          <a:effectLst>
            <a:outerShdw blurRad="190500" algn="tl" rotWithShape="0">
              <a:srgbClr val="000000">
                <a:alpha val="70000"/>
              </a:srgbClr>
            </a:outerShdw>
          </a:effectLst>
        </p:spPr>
      </p:pic>
      <p:pic>
        <p:nvPicPr>
          <p:cNvPr id="12" name="图片 11"/>
          <p:cNvPicPr>
            <a:picLocks noChangeAspect="1"/>
          </p:cNvPicPr>
          <p:nvPr/>
        </p:nvPicPr>
        <p:blipFill>
          <a:blip r:embed="rId4" cstate="print"/>
          <a:stretch>
            <a:fillRect/>
          </a:stretch>
        </p:blipFill>
        <p:spPr>
          <a:xfrm>
            <a:off x="4706568" y="937521"/>
            <a:ext cx="3594947" cy="1755214"/>
          </a:xfrm>
          <a:prstGeom prst="rect">
            <a:avLst/>
          </a:prstGeom>
          <a:ln>
            <a:noFill/>
          </a:ln>
          <a:effectLst>
            <a:outerShdw blurRad="190500" algn="tl" rotWithShape="0">
              <a:srgbClr val="000000">
                <a:alpha val="70000"/>
              </a:srgbClr>
            </a:outerShdw>
          </a:effectLst>
        </p:spPr>
      </p:pic>
      <p:sp>
        <p:nvSpPr>
          <p:cNvPr id="13" name="文本框 12"/>
          <p:cNvSpPr txBox="1"/>
          <p:nvPr/>
        </p:nvSpPr>
        <p:spPr>
          <a:xfrm>
            <a:off x="4706568" y="2982048"/>
            <a:ext cx="3763312" cy="1661993"/>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chor="t">
            <a:spAutoFit/>
          </a:bodyPr>
          <a:lstStyle/>
          <a:p>
            <a:pPr>
              <a:lnSpc>
                <a:spcPct val="150000"/>
              </a:lnSpc>
            </a:pPr>
            <a:r>
              <a:rPr lang="zh-CN" altLang="en-US" sz="1700" b="1" noProof="1">
                <a:solidFill>
                  <a:schemeClr val="bg1">
                    <a:lumMod val="10000"/>
                  </a:schemeClr>
                </a:solidFill>
                <a:latin typeface="华文楷体" panose="02010600040101010101" pitchFamily="2" charset="-122"/>
                <a:ea typeface="华文楷体" panose="02010600040101010101" pitchFamily="2" charset="-122"/>
                <a:cs typeface="+mn-ea"/>
                <a:sym typeface="宋体" panose="02010600030101010101" pitchFamily="2" charset="-122"/>
              </a:rPr>
              <a:t>原来，太阳光是由红、橙、黄、绿、蓝、靛、紫七种色光组成，不透明物体的颜色由它能反射的光决定，透明物体的颜色由它能透光的光决定。</a:t>
            </a:r>
          </a:p>
        </p:txBody>
      </p:sp>
      <p:sp>
        <p:nvSpPr>
          <p:cNvPr id="2"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6</a:t>
            </a:r>
          </a:p>
        </p:txBody>
      </p:sp>
      <p:pic>
        <p:nvPicPr>
          <p:cNvPr id="3" name="图片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1"/>
          <p:cNvSpPr>
            <a:spLocks noGrp="1"/>
          </p:cNvSpPr>
          <p:nvPr/>
        </p:nvSpPr>
        <p:spPr>
          <a:xfrm>
            <a:off x="592455" y="330487"/>
            <a:ext cx="2316669" cy="628820"/>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rgbClr val="000000"/>
                </a:solidFill>
                <a:latin typeface="Arial" panose="020B0604020202020204" pitchFamily="34" charset="0"/>
                <a:ea typeface="宋体" panose="02010600030101010101" pitchFamily="2" charset="-122"/>
                <a:cs typeface="+mn-ea"/>
              </a:defRPr>
            </a:lvl1pPr>
          </a:lstStyle>
          <a:p>
            <a:pPr fontAlgn="base"/>
            <a:r>
              <a:rPr lang="zh-CN" altLang="en-US" sz="2800" b="1" strike="noStrike" noProof="1">
                <a:solidFill>
                  <a:schemeClr val="tx1"/>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在生活中</a:t>
            </a:r>
            <a:r>
              <a:rPr lang="zh-CN" altLang="en-US" sz="2800" b="1" strike="noStrike" baseline="30000" noProof="1">
                <a:solidFill>
                  <a:schemeClr val="tx1"/>
                </a:solidFill>
                <a:effectLst>
                  <a:outerShdw blurRad="38100" dist="19050" dir="2700000" algn="tl" rotWithShape="0">
                    <a:schemeClr val="dk1">
                      <a:alpha val="40000"/>
                    </a:schemeClr>
                  </a:outerShdw>
                </a:effectLst>
                <a:uFillTx/>
                <a:latin typeface="华文行楷" panose="02010800040101010101" pitchFamily="2" charset="-122"/>
                <a:ea typeface="华文行楷" panose="02010800040101010101" pitchFamily="2" charset="-122"/>
                <a:cs typeface="华文行楷" panose="02010800040101010101" pitchFamily="2" charset="-122"/>
                <a:sym typeface="宋体" panose="02010600030101010101" pitchFamily="2" charset="-122"/>
              </a:rPr>
              <a:t>……</a:t>
            </a:r>
          </a:p>
        </p:txBody>
      </p:sp>
      <p:sp>
        <p:nvSpPr>
          <p:cNvPr id="8" name="标题 1"/>
          <p:cNvSpPr>
            <a:spLocks noGrp="1"/>
          </p:cNvSpPr>
          <p:nvPr/>
        </p:nvSpPr>
        <p:spPr>
          <a:xfrm>
            <a:off x="2298914" y="3186520"/>
            <a:ext cx="4635695" cy="241745"/>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rgbClr val="000000"/>
                </a:solidFill>
                <a:latin typeface="Arial" panose="020B0604020202020204" pitchFamily="34" charset="0"/>
                <a:ea typeface="宋体" panose="02010600030101010101" pitchFamily="2" charset="-122"/>
                <a:cs typeface="+mn-ea"/>
              </a:defRPr>
            </a:lvl1pPr>
          </a:lstStyle>
          <a:p>
            <a:pPr algn="l" fontAlgn="base"/>
            <a:r>
              <a:rPr lang="zh-CN" altLang="en-US" sz="1400" b="1" noProof="1">
                <a:solidFill>
                  <a:schemeClr val="bg1">
                    <a:lumMod val="10000"/>
                  </a:schemeClr>
                </a:solidFill>
                <a:latin typeface="牙签体" panose="020B0302040200020203" pitchFamily="34" charset="-122"/>
                <a:ea typeface="牙签体" panose="020B0302040200020203" pitchFamily="34" charset="-122"/>
              </a:rPr>
              <a:t>（教材图</a:t>
            </a:r>
            <a:r>
              <a:rPr lang="en-US" altLang="zh-CN" sz="1400" b="1" noProof="1">
                <a:solidFill>
                  <a:schemeClr val="bg1">
                    <a:lumMod val="10000"/>
                  </a:schemeClr>
                </a:solidFill>
                <a:latin typeface="牙签体" panose="020B0302040200020203" pitchFamily="34" charset="-122"/>
                <a:ea typeface="牙签体" panose="020B0302040200020203" pitchFamily="34" charset="-122"/>
              </a:rPr>
              <a:t>1-5</a:t>
            </a:r>
            <a:r>
              <a:rPr lang="zh-CN" altLang="en-US" sz="1400" b="1" noProof="1" smtClean="0">
                <a:solidFill>
                  <a:schemeClr val="bg1">
                    <a:lumMod val="10000"/>
                  </a:schemeClr>
                </a:solidFill>
                <a:latin typeface="牙签体" panose="020B0302040200020203" pitchFamily="34" charset="-122"/>
                <a:ea typeface="牙签体" panose="020B0302040200020203" pitchFamily="34" charset="-122"/>
              </a:rPr>
              <a:t>） 饮料</a:t>
            </a:r>
            <a:r>
              <a:rPr lang="zh-CN" altLang="en-US" sz="1400" b="1" noProof="1">
                <a:solidFill>
                  <a:schemeClr val="bg1">
                    <a:lumMod val="10000"/>
                  </a:schemeClr>
                </a:solidFill>
                <a:latin typeface="牙签体" panose="020B0302040200020203" pitchFamily="34" charset="-122"/>
                <a:ea typeface="牙签体" panose="020B0302040200020203" pitchFamily="34" charset="-122"/>
              </a:rPr>
              <a:t>瓶只开一个小孔为什么倒不出饮料？</a:t>
            </a:r>
          </a:p>
        </p:txBody>
      </p:sp>
      <p:pic>
        <p:nvPicPr>
          <p:cNvPr id="9" name="图片 8" descr="SC`37_7GGB%3MF7LW0%)`74"/>
          <p:cNvPicPr>
            <a:picLocks noChangeAspect="1"/>
          </p:cNvPicPr>
          <p:nvPr/>
        </p:nvPicPr>
        <p:blipFill>
          <a:blip r:embed="rId2"/>
          <a:stretch>
            <a:fillRect/>
          </a:stretch>
        </p:blipFill>
        <p:spPr>
          <a:xfrm>
            <a:off x="1090260" y="966749"/>
            <a:ext cx="7053009" cy="2128484"/>
          </a:xfrm>
          <a:prstGeom prst="rect">
            <a:avLst/>
          </a:prstGeom>
          <a:ln>
            <a:noFill/>
          </a:ln>
          <a:effectLst>
            <a:outerShdw blurRad="190500" algn="tl" rotWithShape="0">
              <a:srgbClr val="000000">
                <a:alpha val="70000"/>
              </a:srgbClr>
            </a:outerShdw>
          </a:effectLst>
        </p:spPr>
      </p:pic>
      <p:sp>
        <p:nvSpPr>
          <p:cNvPr id="10" name="标题 1"/>
          <p:cNvSpPr>
            <a:spLocks noGrp="1"/>
          </p:cNvSpPr>
          <p:nvPr/>
        </p:nvSpPr>
        <p:spPr>
          <a:xfrm>
            <a:off x="906411" y="3545747"/>
            <a:ext cx="7420703" cy="1144905"/>
          </a:xfrm>
          <a:prstGeom prst="rect">
            <a:avLst/>
          </a:prstGeom>
          <a:noFill/>
          <a:ln w="9525">
            <a:noFill/>
          </a:ln>
        </p:spPr>
        <p:txBody>
          <a:bodyPr anchor="ctr">
            <a:scene3d>
              <a:camera prst="orthographicFront"/>
              <a:lightRig rig="threePt" dir="t"/>
            </a:scene3d>
          </a:bodyP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fontAlgn="base">
              <a:lnSpc>
                <a:spcPct val="150000"/>
              </a:lnSpc>
            </a:pPr>
            <a:r>
              <a:rPr lang="zh-CN" altLang="en-US" sz="2600" baseline="30000" noProof="1">
                <a:solidFill>
                  <a:schemeClr val="bg1">
                    <a:lumMod val="10000"/>
                  </a:schemeClr>
                </a:solidFill>
                <a:uFillTx/>
                <a:latin typeface="微软雅黑" panose="020B0503020204020204" charset="-122"/>
                <a:ea typeface="微软雅黑" panose="020B0503020204020204" charset="-122"/>
                <a:cs typeface="Arial" panose="020B0604020202020204" pitchFamily="34" charset="0"/>
                <a:sym typeface="+mn-ea"/>
              </a:rPr>
              <a:t>这是由于倒饮料开两个小孔是为了平衡瓶内外大气压，当只开一个小孔时，外面的大气压进不到瓶内，瓶内气压小，小于外界大气压，饮料无法流出。</a:t>
            </a:r>
          </a:p>
        </p:txBody>
      </p:sp>
      <p:sp>
        <p:nvSpPr>
          <p:cNvPr id="5" name="Shape 108"/>
          <p:cNvSpPr/>
          <p:nvPr/>
        </p:nvSpPr>
        <p:spPr>
          <a:xfrm>
            <a:off x="381170" y="323045"/>
            <a:ext cx="263526" cy="273051"/>
          </a:xfrm>
          <a:prstGeom prst="rect">
            <a:avLst/>
          </a:prstGeom>
          <a:solidFill>
            <a:srgbClr val="007E27">
              <a:alpha val="80000"/>
            </a:srgbClr>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93553" y="352255"/>
            <a:ext cx="238760" cy="245110"/>
          </a:xfrm>
          <a:prstGeom prst="rect">
            <a:avLst/>
          </a:prstGeom>
          <a:solidFill>
            <a:srgbClr val="007E27"/>
          </a:solidFill>
          <a:ln w="12700">
            <a:miter lim="400000"/>
          </a:ln>
        </p:spPr>
        <p:txBody>
          <a:bodyPr wrap="non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0</a:t>
            </a:r>
            <a:r>
              <a:rPr kumimoji="0" lang="en-US" sz="1000" b="0" i="0" u="none" strike="noStrike" kern="0" cap="none" spc="0" normalizeH="0" baseline="0" noProof="0" dirty="0" smtClean="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rPr>
              <a:t>7</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1049</Words>
  <Application>Microsoft Office PowerPoint</Application>
  <PresentationFormat>自定义</PresentationFormat>
  <Paragraphs>94</Paragraphs>
  <Slides>20</Slides>
  <Notes>1</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Default</vt:lpstr>
      <vt:lpstr>幻灯片 1</vt:lpstr>
      <vt:lpstr>幻灯片 2</vt:lpstr>
      <vt:lpstr>幻灯片 3</vt:lpstr>
      <vt:lpstr>银河系</vt:lpstr>
      <vt:lpstr>太阳系</vt:lpstr>
      <vt:lpstr>幻灯片 6</vt:lpstr>
      <vt:lpstr>电闪雷鸣如何产生的？ 为什么我们总是先看到闪电后听到雷声？</vt:lpstr>
      <vt:lpstr>幻灯片 8</vt:lpstr>
      <vt:lpstr>幻灯片 9</vt:lpstr>
      <vt:lpstr>万家灯火从何而来？</vt:lpstr>
      <vt:lpstr>跳得更高的秘密</vt:lpstr>
      <vt:lpstr>筷子插入装有水的碗里看上去筷子是弯的？</vt:lpstr>
      <vt:lpstr>人类也能创造神奇</vt:lpstr>
      <vt:lpstr>交通运输的变化</vt:lpstr>
      <vt:lpstr>通信工具的更新</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91</cp:revision>
  <dcterms:created xsi:type="dcterms:W3CDTF">2019-04-02T02:49:00Z</dcterms:created>
  <dcterms:modified xsi:type="dcterms:W3CDTF">2019-11-02T10:22:12Z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2052-11.1.0.8813</vt:lpwstr>
  </property>
</Properties>
</file>